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724" r:id="rId2"/>
    <p:sldId id="763" r:id="rId3"/>
    <p:sldId id="263" r:id="rId4"/>
    <p:sldId id="767" r:id="rId5"/>
    <p:sldId id="768" r:id="rId6"/>
    <p:sldId id="769" r:id="rId7"/>
    <p:sldId id="772" r:id="rId8"/>
    <p:sldId id="770" r:id="rId9"/>
    <p:sldId id="773" r:id="rId10"/>
    <p:sldId id="771" r:id="rId11"/>
    <p:sldId id="262" r:id="rId12"/>
    <p:sldId id="264" r:id="rId13"/>
    <p:sldId id="286" r:id="rId14"/>
    <p:sldId id="287" r:id="rId15"/>
    <p:sldId id="288" r:id="rId16"/>
    <p:sldId id="259" r:id="rId17"/>
    <p:sldId id="257" r:id="rId18"/>
    <p:sldId id="260" r:id="rId19"/>
    <p:sldId id="261" r:id="rId20"/>
    <p:sldId id="290" r:id="rId21"/>
    <p:sldId id="291" r:id="rId22"/>
    <p:sldId id="292" r:id="rId23"/>
    <p:sldId id="265" r:id="rId24"/>
    <p:sldId id="295" r:id="rId25"/>
    <p:sldId id="296" r:id="rId26"/>
    <p:sldId id="306" r:id="rId27"/>
    <p:sldId id="298" r:id="rId28"/>
    <p:sldId id="299" r:id="rId29"/>
    <p:sldId id="300" r:id="rId30"/>
    <p:sldId id="267" r:id="rId31"/>
    <p:sldId id="268" r:id="rId32"/>
    <p:sldId id="269" r:id="rId33"/>
    <p:sldId id="270" r:id="rId34"/>
    <p:sldId id="304" r:id="rId35"/>
    <p:sldId id="301" r:id="rId36"/>
    <p:sldId id="305" r:id="rId37"/>
    <p:sldId id="774" r:id="rId38"/>
    <p:sldId id="776" r:id="rId39"/>
    <p:sldId id="778" r:id="rId40"/>
    <p:sldId id="779" r:id="rId41"/>
    <p:sldId id="780" r:id="rId42"/>
    <p:sldId id="781" r:id="rId43"/>
    <p:sldId id="281" r:id="rId44"/>
    <p:sldId id="751" r:id="rId4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2A488322-F2BA-4B5B-9748-0D474271808F}" styleName="中度样式 3 - 强调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20" autoAdjust="0"/>
    <p:restoredTop sz="84908" autoAdjust="0"/>
  </p:normalViewPr>
  <p:slideViewPr>
    <p:cSldViewPr>
      <p:cViewPr varScale="1">
        <p:scale>
          <a:sx n="110" d="100"/>
          <a:sy n="110" d="100"/>
        </p:scale>
        <p:origin x="1956" y="108"/>
      </p:cViewPr>
      <p:guideLst>
        <p:guide orient="horz" pos="2160"/>
        <p:guide pos="2880"/>
      </p:guideLst>
    </p:cSldViewPr>
  </p:slideViewPr>
  <p:notesTextViewPr>
    <p:cViewPr>
      <p:scale>
        <a:sx n="1" d="1"/>
        <a:sy n="1" d="1"/>
      </p:scale>
      <p:origin x="0" y="0"/>
    </p:cViewPr>
  </p:notesTextViewPr>
  <p:notesViewPr>
    <p:cSldViewPr>
      <p:cViewPr varScale="1">
        <p:scale>
          <a:sx n="86" d="100"/>
          <a:sy n="86" d="100"/>
        </p:scale>
        <p:origin x="-576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B56290C-B1FC-4A1C-98E0-DC4E7DD16468}" type="datetimeFigureOut">
              <a:rPr lang="zh-CN" altLang="en-US" smtClean="0"/>
              <a:t>2023/4/4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7807D8E-17BE-4791-8295-255D7E659B3E}" type="slidenum">
              <a:rPr lang="zh-CN" altLang="en-US" smtClean="0"/>
              <a:t>‹#›</a:t>
            </a:fld>
            <a:endParaRPr lang="zh-CN" altLang="en-US"/>
          </a:p>
        </p:txBody>
      </p:sp>
    </p:spTree>
    <p:extLst>
      <p:ext uri="{BB962C8B-B14F-4D97-AF65-F5344CB8AC3E}">
        <p14:creationId xmlns:p14="http://schemas.microsoft.com/office/powerpoint/2010/main" val="4180256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02BA3B9-93CC-42C3-B55A-CB40FB350A80}" type="datetimeFigureOut">
              <a:rPr lang="zh-CN" altLang="en-US" smtClean="0"/>
              <a:t>2023/4/4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21AF1A-0D4F-4F39-AD45-714687F28907}" type="slidenum">
              <a:rPr lang="zh-CN" altLang="en-US" smtClean="0"/>
              <a:t>‹#›</a:t>
            </a:fld>
            <a:endParaRPr lang="zh-CN" altLang="en-US"/>
          </a:p>
        </p:txBody>
      </p:sp>
    </p:spTree>
    <p:extLst>
      <p:ext uri="{BB962C8B-B14F-4D97-AF65-F5344CB8AC3E}">
        <p14:creationId xmlns:p14="http://schemas.microsoft.com/office/powerpoint/2010/main" val="3234966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2</a:t>
            </a:fld>
            <a:endParaRPr lang="zh-CN" altLang="en-US"/>
          </a:p>
        </p:txBody>
      </p:sp>
    </p:spTree>
    <p:extLst>
      <p:ext uri="{BB962C8B-B14F-4D97-AF65-F5344CB8AC3E}">
        <p14:creationId xmlns:p14="http://schemas.microsoft.com/office/powerpoint/2010/main" val="2040847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4122394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78413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102408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962855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179664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3174503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3355104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549285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277084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4</a:t>
            </a:fld>
            <a:endParaRPr lang="zh-CN" altLang="en-US"/>
          </a:p>
        </p:txBody>
      </p:sp>
    </p:spTree>
    <p:extLst>
      <p:ext uri="{BB962C8B-B14F-4D97-AF65-F5344CB8AC3E}">
        <p14:creationId xmlns:p14="http://schemas.microsoft.com/office/powerpoint/2010/main" val="3649771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2330180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42</a:t>
            </a:fld>
            <a:endParaRPr lang="zh-CN" altLang="en-US"/>
          </a:p>
        </p:txBody>
      </p:sp>
    </p:spTree>
    <p:extLst>
      <p:ext uri="{BB962C8B-B14F-4D97-AF65-F5344CB8AC3E}">
        <p14:creationId xmlns:p14="http://schemas.microsoft.com/office/powerpoint/2010/main" val="1317910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5</a:t>
            </a:fld>
            <a:endParaRPr lang="zh-CN" altLang="en-US"/>
          </a:p>
        </p:txBody>
      </p:sp>
    </p:spTree>
    <p:extLst>
      <p:ext uri="{BB962C8B-B14F-4D97-AF65-F5344CB8AC3E}">
        <p14:creationId xmlns:p14="http://schemas.microsoft.com/office/powerpoint/2010/main" val="2492881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6</a:t>
            </a:fld>
            <a:endParaRPr lang="zh-CN" altLang="en-US"/>
          </a:p>
        </p:txBody>
      </p:sp>
    </p:spTree>
    <p:extLst>
      <p:ext uri="{BB962C8B-B14F-4D97-AF65-F5344CB8AC3E}">
        <p14:creationId xmlns:p14="http://schemas.microsoft.com/office/powerpoint/2010/main" val="288040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7</a:t>
            </a:fld>
            <a:endParaRPr lang="zh-CN" altLang="en-US"/>
          </a:p>
        </p:txBody>
      </p:sp>
    </p:spTree>
    <p:extLst>
      <p:ext uri="{BB962C8B-B14F-4D97-AF65-F5344CB8AC3E}">
        <p14:creationId xmlns:p14="http://schemas.microsoft.com/office/powerpoint/2010/main" val="3814501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8</a:t>
            </a:fld>
            <a:endParaRPr lang="zh-CN" altLang="en-US"/>
          </a:p>
        </p:txBody>
      </p:sp>
    </p:spTree>
    <p:extLst>
      <p:ext uri="{BB962C8B-B14F-4D97-AF65-F5344CB8AC3E}">
        <p14:creationId xmlns:p14="http://schemas.microsoft.com/office/powerpoint/2010/main" val="2716518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9</a:t>
            </a:fld>
            <a:endParaRPr lang="zh-CN" altLang="en-US"/>
          </a:p>
        </p:txBody>
      </p:sp>
    </p:spTree>
    <p:extLst>
      <p:ext uri="{BB962C8B-B14F-4D97-AF65-F5344CB8AC3E}">
        <p14:creationId xmlns:p14="http://schemas.microsoft.com/office/powerpoint/2010/main" val="1229204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B21AF1A-0D4F-4F39-AD45-714687F28907}" type="slidenum">
              <a:rPr lang="zh-CN" altLang="en-US" smtClean="0"/>
              <a:t>10</a:t>
            </a:fld>
            <a:endParaRPr lang="zh-CN" altLang="en-US"/>
          </a:p>
        </p:txBody>
      </p:sp>
    </p:spTree>
    <p:extLst>
      <p:ext uri="{BB962C8B-B14F-4D97-AF65-F5344CB8AC3E}">
        <p14:creationId xmlns:p14="http://schemas.microsoft.com/office/powerpoint/2010/main" val="449962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endParaRPr/>
          </a:p>
        </p:txBody>
      </p:sp>
    </p:spTree>
    <p:extLst>
      <p:ext uri="{BB962C8B-B14F-4D97-AF65-F5344CB8AC3E}">
        <p14:creationId xmlns:p14="http://schemas.microsoft.com/office/powerpoint/2010/main" val="192503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p:nvSpPr>
        <p:spPr bwMode="auto">
          <a:xfrm>
            <a:off x="685800" y="2362200"/>
            <a:ext cx="7772400" cy="109538"/>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03" y="0"/>
                </a:lnTo>
                <a:lnTo>
                  <a:pt x="503"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21506" name="Rectangle 2"/>
          <p:cNvSpPr>
            <a:spLocks noGrp="1" noChangeArrowheads="1"/>
          </p:cNvSpPr>
          <p:nvPr>
            <p:ph type="ctrTitle"/>
          </p:nvPr>
        </p:nvSpPr>
        <p:spPr>
          <a:xfrm>
            <a:off x="685800" y="990600"/>
            <a:ext cx="7772400" cy="1371600"/>
          </a:xfrm>
        </p:spPr>
        <p:txBody>
          <a:bodyPr/>
          <a:lstStyle>
            <a:lvl1pPr>
              <a:defRPr sz="4400"/>
            </a:lvl1pPr>
          </a:lstStyle>
          <a:p>
            <a:r>
              <a:rPr lang="zh-CN" altLang="en-US" dirty="0"/>
              <a:t>单击此处编辑母版标题样式</a:t>
            </a:r>
          </a:p>
        </p:txBody>
      </p:sp>
      <p:sp>
        <p:nvSpPr>
          <p:cNvPr id="21507" name="Rectangle 3"/>
          <p:cNvSpPr>
            <a:spLocks noGrp="1" noChangeArrowheads="1"/>
          </p:cNvSpPr>
          <p:nvPr>
            <p:ph type="subTitle" idx="1"/>
          </p:nvPr>
        </p:nvSpPr>
        <p:spPr>
          <a:xfrm>
            <a:off x="1027113" y="4445000"/>
            <a:ext cx="7010400" cy="1252538"/>
          </a:xfrm>
        </p:spPr>
        <p:txBody>
          <a:bodyPr/>
          <a:lstStyle>
            <a:lvl1pPr marL="0" indent="0" algn="ctr">
              <a:buFont typeface="Wingdings" pitchFamily="2" charset="2"/>
              <a:buNone/>
              <a:defRPr sz="1800"/>
            </a:lvl1pPr>
          </a:lstStyle>
          <a:p>
            <a:r>
              <a:rPr lang="zh-CN" altLang="en-US" dirty="0"/>
              <a:t>单击此处编辑母版副标题样式</a:t>
            </a:r>
          </a:p>
        </p:txBody>
      </p:sp>
      <p:sp>
        <p:nvSpPr>
          <p:cNvPr id="5" name="矩形 4"/>
          <p:cNvSpPr/>
          <p:nvPr userDrawn="1"/>
        </p:nvSpPr>
        <p:spPr>
          <a:xfrm>
            <a:off x="1835696" y="6516884"/>
            <a:ext cx="5681363" cy="276999"/>
          </a:xfrm>
          <a:prstGeom prst="rect">
            <a:avLst/>
          </a:prstGeom>
        </p:spPr>
        <p:txBody>
          <a:bodyPr wrap="none">
            <a:spAutoFit/>
          </a:bodyPr>
          <a:lstStyle/>
          <a:p>
            <a:r>
              <a:rPr lang="zh-CN" altLang="en-US" sz="1200" dirty="0">
                <a:solidFill>
                  <a:sysClr val="windowText" lastClr="000000"/>
                </a:solidFill>
                <a:latin typeface="Times New Roman" pitchFamily="18" charset="0"/>
                <a:cs typeface="Times New Roman" pitchFamily="18" charset="0"/>
              </a:rPr>
              <a:t>本</a:t>
            </a:r>
            <a:r>
              <a:rPr lang="en-US" altLang="zh-CN" sz="1200" dirty="0" err="1">
                <a:solidFill>
                  <a:sysClr val="windowText" lastClr="000000"/>
                </a:solidFill>
                <a:latin typeface="Times New Roman" pitchFamily="18" charset="0"/>
                <a:cs typeface="Times New Roman" pitchFamily="18" charset="0"/>
              </a:rPr>
              <a:t>PPT</a:t>
            </a:r>
            <a:r>
              <a:rPr lang="zh-CN" altLang="en-US" sz="1200" dirty="0">
                <a:solidFill>
                  <a:sysClr val="windowText" lastClr="000000"/>
                </a:solidFill>
                <a:latin typeface="Times New Roman" pitchFamily="18" charset="0"/>
                <a:cs typeface="Times New Roman" pitchFamily="18" charset="0"/>
              </a:rPr>
              <a:t>仅用于教学目的，大量内容来自互联网，未指明引用处请见谅，请勿分发！</a:t>
            </a:r>
          </a:p>
        </p:txBody>
      </p:sp>
    </p:spTree>
    <p:extLst>
      <p:ext uri="{BB962C8B-B14F-4D97-AF65-F5344CB8AC3E}">
        <p14:creationId xmlns:p14="http://schemas.microsoft.com/office/powerpoint/2010/main" val="3032641335"/>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B2B7C7-FC46-47E9-9DC1-A957972167BE}"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307593932"/>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96065" y="304800"/>
            <a:ext cx="200818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76925"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111C8655-ED8D-4CEC-B14F-67E656210838}"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750353974"/>
      </p:ext>
    </p:extLst>
  </p:cSld>
  <p:clrMapOvr>
    <a:masterClrMapping/>
  </p:clrMapOvr>
  <p:transition spd="slow"/>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304804"/>
            <a:ext cx="7993062" cy="963613"/>
          </a:xfrm>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1484316"/>
            <a:ext cx="3924300" cy="453548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484313"/>
            <a:ext cx="3924300" cy="21907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827464"/>
            <a:ext cx="3924300" cy="21923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7"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8" name="Rectangle 8"/>
          <p:cNvSpPr>
            <a:spLocks noGrp="1" noChangeArrowheads="1"/>
          </p:cNvSpPr>
          <p:nvPr>
            <p:ph type="sldNum" sz="quarter" idx="12"/>
          </p:nvPr>
        </p:nvSpPr>
        <p:spPr>
          <a:ln/>
        </p:spPr>
        <p:txBody>
          <a:bodyPr/>
          <a:lstStyle>
            <a:lvl1pPr>
              <a:defRPr/>
            </a:lvl1pPr>
          </a:lstStyle>
          <a:p>
            <a:pPr>
              <a:defRPr/>
            </a:pPr>
            <a:fld id="{6FBB4CC9-100A-4341-9A14-7623F9051ED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3499974"/>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8"/>
        <p:cNvGrpSpPr/>
        <p:nvPr/>
      </p:nvGrpSpPr>
      <p:grpSpPr>
        <a:xfrm>
          <a:off x="0" y="0"/>
          <a:ext cx="0" cy="0"/>
          <a:chOff x="0" y="0"/>
          <a:chExt cx="0" cy="0"/>
        </a:xfrm>
      </p:grpSpPr>
      <p:sp>
        <p:nvSpPr>
          <p:cNvPr id="19" name="Shape 19"/>
          <p:cNvSpPr txBox="1">
            <a:spLocks noGrp="1"/>
          </p:cNvSpPr>
          <p:nvPr>
            <p:ph type="title"/>
          </p:nvPr>
        </p:nvSpPr>
        <p:spPr>
          <a:xfrm>
            <a:off x="311700" y="593366"/>
            <a:ext cx="8520599" cy="763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dirty="0"/>
          </a:p>
        </p:txBody>
      </p:sp>
      <p:sp>
        <p:nvSpPr>
          <p:cNvPr id="20" name="Shape 20"/>
          <p:cNvSpPr txBox="1">
            <a:spLocks noGrp="1"/>
          </p:cNvSpPr>
          <p:nvPr>
            <p:ph type="body" idx="1"/>
          </p:nvPr>
        </p:nvSpPr>
        <p:spPr>
          <a:xfrm>
            <a:off x="311700" y="1536633"/>
            <a:ext cx="8520599" cy="4555199"/>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1" name="Shape 21"/>
          <p:cNvSpPr txBox="1">
            <a:spLocks noGrp="1"/>
          </p:cNvSpPr>
          <p:nvPr>
            <p:ph type="sldNum" idx="12"/>
          </p:nvPr>
        </p:nvSpPr>
        <p:spPr>
          <a:xfrm>
            <a:off x="8472457" y="6217622"/>
            <a:ext cx="548699" cy="524699"/>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
        <p:nvSpPr>
          <p:cNvPr id="22" name="Shape 22"/>
          <p:cNvSpPr txBox="1"/>
          <p:nvPr/>
        </p:nvSpPr>
        <p:spPr>
          <a:xfrm>
            <a:off x="2201850" y="6177125"/>
            <a:ext cx="5190899" cy="605700"/>
          </a:xfrm>
          <a:prstGeom prst="rect">
            <a:avLst/>
          </a:prstGeom>
          <a:noFill/>
          <a:ln>
            <a:noFill/>
          </a:ln>
        </p:spPr>
        <p:txBody>
          <a:bodyPr wrap="square"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3396408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00" b="0" i="0">
                <a:solidFill>
                  <a:schemeClr val="tx1"/>
                </a:solidFill>
                <a:latin typeface="Malgun Gothic"/>
                <a:cs typeface="Malgun Gothic"/>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548858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4458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3073718"/>
            <a:ext cx="7772400" cy="492443"/>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1" y="3840480"/>
            <a:ext cx="6400799" cy="307777"/>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835251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vl1p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8"/>
          <p:cNvSpPr>
            <a:spLocks noGrp="1" noChangeArrowheads="1"/>
          </p:cNvSpPr>
          <p:nvPr>
            <p:ph type="sldNum" sz="quarter" idx="12"/>
          </p:nvPr>
        </p:nvSpPr>
        <p:spPr>
          <a:ln/>
        </p:spPr>
        <p:txBody>
          <a:bodyPr/>
          <a:lstStyle>
            <a:lvl1pPr>
              <a:defRPr/>
            </a:lvl1pPr>
          </a:lstStyle>
          <a:p>
            <a:pPr>
              <a:defRPr/>
            </a:pPr>
            <a:fld id="{2DD9482A-3D2D-4244-B45B-4D0BCC81DD2A}"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53850489"/>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789040"/>
            <a:ext cx="7772400" cy="648076"/>
          </a:xfrm>
        </p:spPr>
        <p:txBody>
          <a:bodyPr anchor="t"/>
          <a:lstStyle>
            <a:lvl1pPr algn="l">
              <a:defRPr sz="3600" b="1" cap="all"/>
            </a:lvl1pPr>
          </a:lstStyle>
          <a:p>
            <a:r>
              <a:rPr lang="zh-CN" altLang="en-US" dirty="0"/>
              <a:t>单击此处编辑母版标题样式</a:t>
            </a:r>
          </a:p>
        </p:txBody>
      </p:sp>
      <p:sp>
        <p:nvSpPr>
          <p:cNvPr id="3" name="文本占位符 2"/>
          <p:cNvSpPr>
            <a:spLocks noGrp="1"/>
          </p:cNvSpPr>
          <p:nvPr>
            <p:ph type="body" idx="1"/>
          </p:nvPr>
        </p:nvSpPr>
        <p:spPr>
          <a:xfrm>
            <a:off x="722313" y="4546653"/>
            <a:ext cx="7772400" cy="682547"/>
          </a:xfrm>
        </p:spPr>
        <p:txBody>
          <a:bodyPr anchor="b"/>
          <a:lstStyle>
            <a:lvl1pPr marL="0" indent="0">
              <a:buNone/>
              <a:defRPr sz="16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AutoShape 4"/>
          <p:cNvSpPr>
            <a:spLocks noChangeArrowheads="1"/>
          </p:cNvSpPr>
          <p:nvPr userDrawn="1"/>
        </p:nvSpPr>
        <p:spPr bwMode="auto">
          <a:xfrm>
            <a:off x="609600" y="4437116"/>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Tree>
    <p:extLst>
      <p:ext uri="{BB962C8B-B14F-4D97-AF65-F5344CB8AC3E}">
        <p14:creationId xmlns:p14="http://schemas.microsoft.com/office/powerpoint/2010/main" val="81996712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内容占位符 2"/>
          <p:cNvSpPr>
            <a:spLocks noGrp="1"/>
          </p:cNvSpPr>
          <p:nvPr>
            <p:ph sz="half" idx="1"/>
          </p:nvPr>
        </p:nvSpPr>
        <p:spPr>
          <a:xfrm>
            <a:off x="5667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43438" y="980728"/>
            <a:ext cx="3924300" cy="5472608"/>
          </a:xfrm>
        </p:spPr>
        <p:txBody>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F3D58EB8-DC95-45F5-B015-B1B1B24B860D}"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460456702"/>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562074"/>
          </a:xfrm>
        </p:spPr>
        <p:txBody>
          <a:bodyPr/>
          <a:lstStyle>
            <a:lvl1pPr>
              <a:defRPr/>
            </a:lvl1pPr>
          </a:lstStyle>
          <a:p>
            <a:r>
              <a:rPr lang="zh-CN" altLang="en-US" dirty="0"/>
              <a:t>单击此处编辑母版标题样式</a:t>
            </a:r>
          </a:p>
        </p:txBody>
      </p:sp>
      <p:sp>
        <p:nvSpPr>
          <p:cNvPr id="3" name="文本占位符 2"/>
          <p:cNvSpPr>
            <a:spLocks noGrp="1"/>
          </p:cNvSpPr>
          <p:nvPr>
            <p:ph type="body" idx="1"/>
          </p:nvPr>
        </p:nvSpPr>
        <p:spPr>
          <a:xfrm>
            <a:off x="457200" y="980728"/>
            <a:ext cx="4040188"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57200" y="1484784"/>
            <a:ext cx="4040188"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45027" y="980728"/>
            <a:ext cx="4041775" cy="43204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4645027" y="1484784"/>
            <a:ext cx="4041775" cy="4968552"/>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8"/>
          <p:cNvSpPr>
            <a:spLocks noGrp="1" noChangeArrowheads="1"/>
          </p:cNvSpPr>
          <p:nvPr>
            <p:ph type="sldNum" sz="quarter" idx="12"/>
          </p:nvPr>
        </p:nvSpPr>
        <p:spPr>
          <a:ln/>
        </p:spPr>
        <p:txBody>
          <a:bodyPr/>
          <a:lstStyle>
            <a:lvl1pPr>
              <a:defRPr/>
            </a:lvl1pPr>
          </a:lstStyle>
          <a:p>
            <a:pPr>
              <a:defRPr/>
            </a:pPr>
            <a:fld id="{14A5BC2F-9435-449B-81B7-5EDCEB1FF2F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276249265"/>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8"/>
          <p:cNvSpPr>
            <a:spLocks noGrp="1" noChangeArrowheads="1"/>
          </p:cNvSpPr>
          <p:nvPr>
            <p:ph type="sldNum" sz="quarter" idx="12"/>
          </p:nvPr>
        </p:nvSpPr>
        <p:spPr>
          <a:ln/>
        </p:spPr>
        <p:txBody>
          <a:bodyPr/>
          <a:lstStyle>
            <a:lvl1pPr>
              <a:defRPr/>
            </a:lvl1pPr>
          </a:lstStyle>
          <a:p>
            <a:pPr>
              <a:defRPr/>
            </a:pPr>
            <a:fld id="{2C2F3444-B3A8-4DEA-8907-B01B6801EE54}"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612128974"/>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8"/>
          <p:cNvSpPr>
            <a:spLocks noGrp="1" noChangeArrowheads="1"/>
          </p:cNvSpPr>
          <p:nvPr>
            <p:ph type="sldNum" sz="quarter" idx="12"/>
          </p:nvPr>
        </p:nvSpPr>
        <p:spPr>
          <a:ln/>
        </p:spPr>
        <p:txBody>
          <a:bodyPr/>
          <a:lstStyle>
            <a:lvl1pPr>
              <a:defRPr/>
            </a:lvl1pPr>
          </a:lstStyle>
          <a:p>
            <a:pPr>
              <a:defRPr/>
            </a:pPr>
            <a:fld id="{8CFD1860-6637-4E89-9054-FF68FD4C0A72}"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624397323"/>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10AE20F-0E7D-4006-8EF0-41E43E8C4F47}"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853191026"/>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7"/>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8"/>
          <p:cNvSpPr>
            <a:spLocks noGrp="1" noChangeArrowheads="1"/>
          </p:cNvSpPr>
          <p:nvPr>
            <p:ph type="sldNum" sz="quarter" idx="12"/>
          </p:nvPr>
        </p:nvSpPr>
        <p:spPr>
          <a:ln/>
        </p:spPr>
        <p:txBody>
          <a:bodyPr/>
          <a:lstStyle>
            <a:lvl1pPr>
              <a:defRPr/>
            </a:lvl1pPr>
          </a:lstStyle>
          <a:p>
            <a:pPr>
              <a:defRPr/>
            </a:pPr>
            <a:fld id="{89DCF956-66F4-4F8E-94D1-0EAA9B220E59}" type="slidenum">
              <a:rPr lang="en-US" altLang="zh-CN" smtClean="0">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0038857"/>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11188" y="188640"/>
            <a:ext cx="7993062"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p>
        </p:txBody>
      </p:sp>
      <p:sp>
        <p:nvSpPr>
          <p:cNvPr id="1027" name="Rectangle 3"/>
          <p:cNvSpPr>
            <a:spLocks noGrp="1" noChangeArrowheads="1"/>
          </p:cNvSpPr>
          <p:nvPr>
            <p:ph type="body" idx="1"/>
          </p:nvPr>
        </p:nvSpPr>
        <p:spPr bwMode="auto">
          <a:xfrm>
            <a:off x="566738" y="931026"/>
            <a:ext cx="8001000" cy="5522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AutoShape 4"/>
          <p:cNvSpPr>
            <a:spLocks noChangeArrowheads="1"/>
          </p:cNvSpPr>
          <p:nvPr/>
        </p:nvSpPr>
        <p:spPr bwMode="auto">
          <a:xfrm>
            <a:off x="609600" y="799183"/>
            <a:ext cx="7958138" cy="109537"/>
          </a:xfrm>
          <a:custGeom>
            <a:avLst/>
            <a:gdLst>
              <a:gd name="T0" fmla="*/ 0 w 1000"/>
              <a:gd name="T1" fmla="*/ 0 h 1000"/>
              <a:gd name="T2" fmla="*/ 2147483647 w 1000"/>
              <a:gd name="T3" fmla="*/ 0 h 1000"/>
              <a:gd name="T4" fmla="*/ 2147483647 w 1000"/>
              <a:gd name="T5" fmla="*/ 2147483647 h 1000"/>
              <a:gd name="T6" fmla="*/ 0 w 1000"/>
              <a:gd name="T7" fmla="*/ 2147483647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00" h="1000" stroke="0">
                <a:moveTo>
                  <a:pt x="0" y="0"/>
                </a:moveTo>
                <a:lnTo>
                  <a:pt x="599" y="0"/>
                </a:lnTo>
                <a:lnTo>
                  <a:pt x="599" y="1000"/>
                </a:lnTo>
                <a:lnTo>
                  <a:pt x="0" y="1000"/>
                </a:lnTo>
                <a:lnTo>
                  <a:pt x="0" y="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2000">
              <a:solidFill>
                <a:srgbClr val="000000"/>
              </a:solidFill>
              <a:latin typeface="黑体" pitchFamily="49" charset="-122"/>
            </a:endParaRPr>
          </a:p>
        </p:txBody>
      </p:sp>
      <p:sp>
        <p:nvSpPr>
          <p:cNvPr id="1029" name="Line 5"/>
          <p:cNvSpPr>
            <a:spLocks noChangeShapeType="1"/>
          </p:cNvSpPr>
          <p:nvPr/>
        </p:nvSpPr>
        <p:spPr bwMode="auto">
          <a:xfrm flipV="1">
            <a:off x="609600" y="6525344"/>
            <a:ext cx="7924800" cy="0"/>
          </a:xfrm>
          <a:prstGeom prst="line">
            <a:avLst/>
          </a:prstGeom>
          <a:noFill/>
          <a:ln w="3175">
            <a:solidFill>
              <a:schemeClr val="accent2"/>
            </a:solidFill>
            <a:round/>
            <a:headEnd/>
            <a:tailEnd/>
          </a:ln>
          <a:extLst>
            <a:ext uri="{909E8E84-426E-40DD-AFC4-6F175D3DCCD1}">
              <a14:hiddenFill xmlns:a14="http://schemas.microsoft.com/office/drawing/2010/main">
                <a:noFill/>
              </a14:hiddenFill>
            </a:ext>
          </a:extLst>
        </p:spPr>
        <p:txBody>
          <a:bodyPr/>
          <a:lstStyle/>
          <a:p>
            <a:pPr algn="ctr" fontAlgn="base">
              <a:lnSpc>
                <a:spcPct val="90000"/>
              </a:lnSpc>
              <a:spcBef>
                <a:spcPct val="20000"/>
              </a:spcBef>
              <a:spcAft>
                <a:spcPct val="0"/>
              </a:spcAft>
              <a:buClr>
                <a:srgbClr val="DDDDDD"/>
              </a:buClr>
              <a:buSzPct val="75000"/>
              <a:buFont typeface="Wingdings" pitchFamily="2" charset="2"/>
              <a:buNone/>
            </a:pPr>
            <a:endParaRPr lang="zh-CN" altLang="en-US" sz="1100">
              <a:solidFill>
                <a:srgbClr val="000000"/>
              </a:solidFill>
              <a:latin typeface="黑体" pitchFamily="49" charset="-122"/>
            </a:endParaRPr>
          </a:p>
        </p:txBody>
      </p:sp>
      <p:sp>
        <p:nvSpPr>
          <p:cNvPr id="20486" name="Rectangle 6"/>
          <p:cNvSpPr>
            <a:spLocks noGrp="1" noChangeArrowheads="1"/>
          </p:cNvSpPr>
          <p:nvPr>
            <p:ph type="dt" sz="half" idx="2"/>
          </p:nvPr>
        </p:nvSpPr>
        <p:spPr bwMode="auto">
          <a:xfrm>
            <a:off x="6096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7" name="Rectangle 7"/>
          <p:cNvSpPr>
            <a:spLocks noGrp="1" noChangeArrowheads="1"/>
          </p:cNvSpPr>
          <p:nvPr>
            <p:ph type="ftr" sz="quarter" idx="3"/>
          </p:nvPr>
        </p:nvSpPr>
        <p:spPr bwMode="auto">
          <a:xfrm>
            <a:off x="3124200" y="6597352"/>
            <a:ext cx="28956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nSpc>
                <a:spcPct val="100000"/>
              </a:lnSpc>
              <a:spcBef>
                <a:spcPct val="0"/>
              </a:spcBef>
              <a:buClrTx/>
              <a:buSzTx/>
              <a:buFontTx/>
              <a:buNone/>
              <a:defRPr sz="800">
                <a:latin typeface="+mn-lt"/>
                <a:ea typeface="宋体" pitchFamily="2" charset="-122"/>
              </a:defRPr>
            </a:lvl1pPr>
          </a:lstStyle>
          <a:p>
            <a:endParaRPr lang="zh-CN" altLang="en-US" dirty="0">
              <a:solidFill>
                <a:prstClr val="black"/>
              </a:solidFill>
            </a:endParaRPr>
          </a:p>
        </p:txBody>
      </p:sp>
      <p:sp>
        <p:nvSpPr>
          <p:cNvPr id="20488" name="Rectangle 8"/>
          <p:cNvSpPr>
            <a:spLocks noGrp="1" noChangeArrowheads="1"/>
          </p:cNvSpPr>
          <p:nvPr>
            <p:ph type="sldNum" sz="quarter" idx="4"/>
          </p:nvPr>
        </p:nvSpPr>
        <p:spPr bwMode="auto">
          <a:xfrm>
            <a:off x="6553200" y="6597352"/>
            <a:ext cx="1981200" cy="19613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800">
                <a:latin typeface="+mn-lt"/>
                <a:ea typeface="宋体" pitchFamily="2" charset="-122"/>
              </a:defRPr>
            </a:lvl1pPr>
          </a:lstStyle>
          <a:p>
            <a:fld id="{0C913308-F349-4B6D-A68A-DD1791B4A57B}"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32968070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slow"/>
  <p:hf hdr="0" dt="0"/>
  <p:txStyles>
    <p:titleStyle>
      <a:lvl1pPr algn="l" rtl="0" eaLnBrk="1" fontAlgn="base" hangingPunct="1">
        <a:spcBef>
          <a:spcPct val="0"/>
        </a:spcBef>
        <a:spcAft>
          <a:spcPct val="0"/>
        </a:spcAft>
        <a:defRPr sz="3200" b="1">
          <a:solidFill>
            <a:schemeClr val="tx1"/>
          </a:solidFill>
          <a:latin typeface="Times New Roman" panose="02020603050405020304" pitchFamily="18" charset="0"/>
          <a:ea typeface="+mj-ea"/>
          <a:cs typeface="Times New Roman" panose="02020603050405020304" pitchFamily="18" charset="0"/>
        </a:defRPr>
      </a:lvl1pPr>
      <a:lvl2pPr algn="l" rtl="0" eaLnBrk="1" fontAlgn="base" hangingPunct="1">
        <a:spcBef>
          <a:spcPct val="0"/>
        </a:spcBef>
        <a:spcAft>
          <a:spcPct val="0"/>
        </a:spcAft>
        <a:defRPr sz="4200">
          <a:solidFill>
            <a:schemeClr val="tx2"/>
          </a:solidFill>
          <a:latin typeface="Verdana" pitchFamily="34" charset="0"/>
          <a:ea typeface="黑体" pitchFamily="49" charset="-122"/>
        </a:defRPr>
      </a:lvl2pPr>
      <a:lvl3pPr algn="l" rtl="0" eaLnBrk="1" fontAlgn="base" hangingPunct="1">
        <a:spcBef>
          <a:spcPct val="0"/>
        </a:spcBef>
        <a:spcAft>
          <a:spcPct val="0"/>
        </a:spcAft>
        <a:defRPr sz="4200">
          <a:solidFill>
            <a:schemeClr val="tx2"/>
          </a:solidFill>
          <a:latin typeface="Verdana" pitchFamily="34" charset="0"/>
          <a:ea typeface="黑体" pitchFamily="49" charset="-122"/>
        </a:defRPr>
      </a:lvl3pPr>
      <a:lvl4pPr algn="l" rtl="0" eaLnBrk="1" fontAlgn="base" hangingPunct="1">
        <a:spcBef>
          <a:spcPct val="0"/>
        </a:spcBef>
        <a:spcAft>
          <a:spcPct val="0"/>
        </a:spcAft>
        <a:defRPr sz="4200">
          <a:solidFill>
            <a:schemeClr val="tx2"/>
          </a:solidFill>
          <a:latin typeface="Verdana" pitchFamily="34" charset="0"/>
          <a:ea typeface="黑体" pitchFamily="49" charset="-122"/>
        </a:defRPr>
      </a:lvl4pPr>
      <a:lvl5pPr algn="l" rtl="0" eaLnBrk="1" fontAlgn="base" hangingPunct="1">
        <a:spcBef>
          <a:spcPct val="0"/>
        </a:spcBef>
        <a:spcAft>
          <a:spcPct val="0"/>
        </a:spcAft>
        <a:defRPr sz="4200">
          <a:solidFill>
            <a:schemeClr val="tx2"/>
          </a:solidFill>
          <a:latin typeface="Verdana" pitchFamily="34" charset="0"/>
          <a:ea typeface="黑体" pitchFamily="49" charset="-122"/>
        </a:defRPr>
      </a:lvl5pPr>
      <a:lvl6pPr marL="457200" algn="l" rtl="0" eaLnBrk="1" fontAlgn="base" hangingPunct="1">
        <a:spcBef>
          <a:spcPct val="0"/>
        </a:spcBef>
        <a:spcAft>
          <a:spcPct val="0"/>
        </a:spcAft>
        <a:defRPr sz="4200">
          <a:solidFill>
            <a:schemeClr val="tx2"/>
          </a:solidFill>
          <a:latin typeface="Verdana" pitchFamily="34" charset="0"/>
          <a:ea typeface="黑体" pitchFamily="49" charset="-122"/>
        </a:defRPr>
      </a:lvl6pPr>
      <a:lvl7pPr marL="914400" algn="l" rtl="0" eaLnBrk="1" fontAlgn="base" hangingPunct="1">
        <a:spcBef>
          <a:spcPct val="0"/>
        </a:spcBef>
        <a:spcAft>
          <a:spcPct val="0"/>
        </a:spcAft>
        <a:defRPr sz="4200">
          <a:solidFill>
            <a:schemeClr val="tx2"/>
          </a:solidFill>
          <a:latin typeface="Verdana" pitchFamily="34" charset="0"/>
          <a:ea typeface="黑体" pitchFamily="49" charset="-122"/>
        </a:defRPr>
      </a:lvl7pPr>
      <a:lvl8pPr marL="1371600" algn="l" rtl="0" eaLnBrk="1" fontAlgn="base" hangingPunct="1">
        <a:spcBef>
          <a:spcPct val="0"/>
        </a:spcBef>
        <a:spcAft>
          <a:spcPct val="0"/>
        </a:spcAft>
        <a:defRPr sz="4200">
          <a:solidFill>
            <a:schemeClr val="tx2"/>
          </a:solidFill>
          <a:latin typeface="Verdana" pitchFamily="34" charset="0"/>
          <a:ea typeface="黑体" pitchFamily="49" charset="-122"/>
        </a:defRPr>
      </a:lvl8pPr>
      <a:lvl9pPr marL="1828800" algn="l" rtl="0" eaLnBrk="1" fontAlgn="base" hangingPunct="1">
        <a:spcBef>
          <a:spcPct val="0"/>
        </a:spcBef>
        <a:spcAft>
          <a:spcPct val="0"/>
        </a:spcAft>
        <a:defRPr sz="4200">
          <a:solidFill>
            <a:schemeClr val="tx2"/>
          </a:solidFill>
          <a:latin typeface="Verdana" pitchFamily="34" charset="0"/>
          <a:ea typeface="黑体" pitchFamily="49" charset="-122"/>
        </a:defRPr>
      </a:lvl9pPr>
    </p:titleStyle>
    <p:bodyStyle>
      <a:lvl1pPr marL="469900" indent="-469900" algn="l" rtl="0" eaLnBrk="1" fontAlgn="base" hangingPunct="1">
        <a:spcBef>
          <a:spcPct val="20000"/>
        </a:spcBef>
        <a:spcAft>
          <a:spcPct val="0"/>
        </a:spcAft>
        <a:buClr>
          <a:schemeClr val="accent2"/>
        </a:buClr>
        <a:buFont typeface="Wingdings" pitchFamily="2" charset="2"/>
        <a:buChar char="o"/>
        <a:defRPr sz="2000">
          <a:solidFill>
            <a:schemeClr val="tx1"/>
          </a:solidFill>
          <a:latin typeface="Times New Roman" panose="02020603050405020304" pitchFamily="18" charset="0"/>
          <a:ea typeface="+mn-ea"/>
          <a:cs typeface="Times New Roman" panose="02020603050405020304" pitchFamily="18" charset="0"/>
        </a:defRPr>
      </a:lvl1pPr>
      <a:lvl2pPr marL="908050" indent="-436563" algn="l" rtl="0" eaLnBrk="1" fontAlgn="base" hangingPunct="1">
        <a:spcBef>
          <a:spcPct val="20000"/>
        </a:spcBef>
        <a:spcAft>
          <a:spcPct val="0"/>
        </a:spcAft>
        <a:buClr>
          <a:schemeClr val="accent2"/>
        </a:buClr>
        <a:buFont typeface="Wingdings" pitchFamily="2" charset="2"/>
        <a:buChar char="n"/>
        <a:defRPr sz="1800">
          <a:solidFill>
            <a:schemeClr val="tx1"/>
          </a:solidFill>
          <a:latin typeface="Times New Roman" panose="02020603050405020304" pitchFamily="18" charset="0"/>
          <a:ea typeface="+mn-ea"/>
          <a:cs typeface="Times New Roman" panose="02020603050405020304" pitchFamily="18" charset="0"/>
        </a:defRPr>
      </a:lvl2pPr>
      <a:lvl3pPr marL="1304925" indent="-395288" algn="l" rtl="0" eaLnBrk="1" fontAlgn="base" hangingPunct="1">
        <a:spcBef>
          <a:spcPct val="20000"/>
        </a:spcBef>
        <a:spcAft>
          <a:spcPct val="0"/>
        </a:spcAft>
        <a:buClr>
          <a:schemeClr val="accent2"/>
        </a:buClr>
        <a:buFont typeface="Wingdings" pitchFamily="2" charset="2"/>
        <a:buChar char="o"/>
        <a:defRPr sz="1600">
          <a:solidFill>
            <a:schemeClr val="tx1"/>
          </a:solidFill>
          <a:latin typeface="Times New Roman" panose="02020603050405020304" pitchFamily="18" charset="0"/>
          <a:ea typeface="+mn-ea"/>
          <a:cs typeface="Times New Roman" panose="02020603050405020304" pitchFamily="18" charset="0"/>
        </a:defRPr>
      </a:lvl3pPr>
      <a:lvl4pPr marL="1693863" indent="-387350" algn="l" rtl="0" eaLnBrk="1" fontAlgn="base" hangingPunct="1">
        <a:spcBef>
          <a:spcPct val="20000"/>
        </a:spcBef>
        <a:spcAft>
          <a:spcPct val="0"/>
        </a:spcAft>
        <a:buClr>
          <a:schemeClr val="accent2"/>
        </a:buClr>
        <a:buFont typeface="Wingdings" pitchFamily="2" charset="2"/>
        <a:buChar char="n"/>
        <a:defRPr sz="1400">
          <a:solidFill>
            <a:schemeClr val="tx1"/>
          </a:solidFill>
          <a:latin typeface="Times New Roman" panose="02020603050405020304" pitchFamily="18" charset="0"/>
          <a:ea typeface="+mn-ea"/>
          <a:cs typeface="Times New Roman" panose="02020603050405020304" pitchFamily="18" charset="0"/>
        </a:defRPr>
      </a:lvl4pPr>
      <a:lvl5pPr marL="2093913" indent="-398463" algn="l" rtl="0" eaLnBrk="1" fontAlgn="base" hangingPunct="1">
        <a:spcBef>
          <a:spcPct val="25000"/>
        </a:spcBef>
        <a:spcAft>
          <a:spcPct val="0"/>
        </a:spcAft>
        <a:buClr>
          <a:schemeClr val="accent2"/>
        </a:buClr>
        <a:buFont typeface="Wingdings" pitchFamily="2" charset="2"/>
        <a:buChar char="§"/>
        <a:defRPr sz="1400">
          <a:solidFill>
            <a:schemeClr val="tx1"/>
          </a:solidFill>
          <a:latin typeface="Times New Roman" panose="02020603050405020304" pitchFamily="18" charset="0"/>
          <a:ea typeface="+mn-ea"/>
          <a:cs typeface="Times New Roman" panose="02020603050405020304" pitchFamily="18" charset="0"/>
        </a:defRPr>
      </a:lvl5pPr>
      <a:lvl6pPr marL="25511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eaLnBrk="1" fontAlgn="base" hangingPunct="1">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merity.com/articles/2016/google_nmt_arch.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arxiv.org/pdf/1710.04087.pdf"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1711.00043" TargetMode="External"/><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 Id="rId9"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8.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44.png"/><Relationship Id="rId7" Type="http://schemas.openxmlformats.org/officeDocument/2006/relationships/image" Target="../media/image60.png"/><Relationship Id="rId2" Type="http://schemas.openxmlformats.org/officeDocument/2006/relationships/image" Target="../media/image43.jp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âNatural Language Processingâçå¾çæç´¢ç»æ"/>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5576" y="2799776"/>
            <a:ext cx="7848872" cy="346273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p:txBody>
          <a:bodyPr/>
          <a:lstStyle/>
          <a:p>
            <a:pPr algn="ctr"/>
            <a:r>
              <a:rPr lang="en-US" altLang="zh-CN" dirty="0"/>
              <a:t>Neural Machine Translation</a:t>
            </a:r>
            <a:endParaRPr lang="zh-CN" altLang="en-US" dirty="0"/>
          </a:p>
        </p:txBody>
      </p:sp>
      <p:sp>
        <p:nvSpPr>
          <p:cNvPr id="3" name="副标题 2"/>
          <p:cNvSpPr>
            <a:spLocks noGrp="1"/>
          </p:cNvSpPr>
          <p:nvPr>
            <p:ph type="subTitle" idx="1"/>
          </p:nvPr>
        </p:nvSpPr>
        <p:spPr/>
        <p:txBody>
          <a:bodyPr/>
          <a:lstStyle/>
          <a:p>
            <a:pPr algn="r"/>
            <a:r>
              <a:rPr lang="zh-CN" altLang="en-US" dirty="0"/>
              <a:t>汤斯亮（</a:t>
            </a:r>
            <a:r>
              <a:rPr lang="en-US" altLang="zh-CN" dirty="0" err="1"/>
              <a:t>Siliang</a:t>
            </a:r>
            <a:r>
              <a:rPr lang="en-US" altLang="zh-CN" dirty="0"/>
              <a:t> Tang</a:t>
            </a:r>
            <a:r>
              <a:rPr lang="zh-CN" altLang="en-US" dirty="0"/>
              <a:t>）</a:t>
            </a:r>
            <a:endParaRPr lang="en-US" altLang="zh-CN" dirty="0"/>
          </a:p>
          <a:p>
            <a:pPr algn="r"/>
            <a:r>
              <a:rPr lang="en-US" altLang="zh-CN" dirty="0" err="1"/>
              <a:t>siliang@zju.edu.cn</a:t>
            </a:r>
            <a:endParaRPr lang="zh-CN" altLang="en-US" dirty="0"/>
          </a:p>
        </p:txBody>
      </p:sp>
    </p:spTree>
    <p:extLst>
      <p:ext uri="{BB962C8B-B14F-4D97-AF65-F5344CB8AC3E}">
        <p14:creationId xmlns:p14="http://schemas.microsoft.com/office/powerpoint/2010/main" val="3832440582"/>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From SMT to NMT</a:t>
            </a:r>
            <a:endParaRPr lang="zh-CN" altLang="en-US" dirty="0"/>
          </a:p>
        </p:txBody>
      </p:sp>
      <p:sp>
        <p:nvSpPr>
          <p:cNvPr id="3" name="内容占位符 2"/>
          <p:cNvSpPr>
            <a:spLocks noGrp="1"/>
          </p:cNvSpPr>
          <p:nvPr>
            <p:ph idx="1"/>
          </p:nvPr>
        </p:nvSpPr>
        <p:spPr/>
        <p:txBody>
          <a:bodyPr/>
          <a:lstStyle/>
          <a:p>
            <a:r>
              <a:rPr lang="en-US" altLang="zh-CN" dirty="0"/>
              <a:t>Neutral Machine Translation (NMT) is a way to do Machine Translation with a </a:t>
            </a:r>
            <a:r>
              <a:rPr lang="en-US" altLang="zh-CN" i="1" dirty="0"/>
              <a:t>single neural network</a:t>
            </a:r>
          </a:p>
          <a:p>
            <a:r>
              <a:rPr lang="en-US" altLang="zh-CN" dirty="0"/>
              <a:t>The neural network architecture is called </a:t>
            </a:r>
            <a:r>
              <a:rPr lang="en-US" altLang="zh-CN" dirty="0">
                <a:solidFill>
                  <a:srgbClr val="FF0000"/>
                </a:solidFill>
              </a:rPr>
              <a:t>sequence-to-sequence</a:t>
            </a:r>
            <a:r>
              <a:rPr lang="en-US" altLang="zh-CN" dirty="0"/>
              <a:t> and it involves </a:t>
            </a:r>
            <a:r>
              <a:rPr lang="en-US" altLang="zh-CN" dirty="0">
                <a:solidFill>
                  <a:srgbClr val="FF0000"/>
                </a:solidFill>
              </a:rPr>
              <a:t>two RNNS</a:t>
            </a:r>
            <a:r>
              <a:rPr lang="en-US" altLang="zh-CN" dirty="0"/>
              <a:t>.</a:t>
            </a:r>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10</a:t>
            </a:fld>
            <a:endParaRPr lang="en-US" altLang="zh-CN">
              <a:solidFill>
                <a:srgbClr val="000000"/>
              </a:solidFill>
            </a:endParaRPr>
          </a:p>
        </p:txBody>
      </p:sp>
      <p:pic>
        <p:nvPicPr>
          <p:cNvPr id="8" name="图片 7">
            <a:extLst>
              <a:ext uri="{FF2B5EF4-FFF2-40B4-BE49-F238E27FC236}">
                <a16:creationId xmlns:a16="http://schemas.microsoft.com/office/drawing/2014/main" id="{95B41810-7388-4DDE-963E-B8DC9A6EF119}"/>
              </a:ext>
            </a:extLst>
          </p:cNvPr>
          <p:cNvPicPr>
            <a:picLocks noChangeAspect="1"/>
          </p:cNvPicPr>
          <p:nvPr/>
        </p:nvPicPr>
        <p:blipFill>
          <a:blip r:embed="rId3"/>
          <a:stretch>
            <a:fillRect/>
          </a:stretch>
        </p:blipFill>
        <p:spPr>
          <a:xfrm>
            <a:off x="971315" y="2677127"/>
            <a:ext cx="7272807" cy="3776209"/>
          </a:xfrm>
          <a:prstGeom prst="rect">
            <a:avLst/>
          </a:prstGeom>
        </p:spPr>
      </p:pic>
    </p:spTree>
    <p:extLst>
      <p:ext uri="{BB962C8B-B14F-4D97-AF65-F5344CB8AC3E}">
        <p14:creationId xmlns:p14="http://schemas.microsoft.com/office/powerpoint/2010/main" val="222862415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58219" y="1004312"/>
            <a:ext cx="4466057" cy="277350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194" y="1033487"/>
            <a:ext cx="4268740" cy="229379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9412" y="3425540"/>
            <a:ext cx="5021912" cy="2543798"/>
          </a:xfrm>
          <a:prstGeom prst="rect">
            <a:avLst/>
          </a:prstGeom>
        </p:spPr>
      </p:pic>
      <p:sp>
        <p:nvSpPr>
          <p:cNvPr id="6" name="标题 5">
            <a:extLst>
              <a:ext uri="{FF2B5EF4-FFF2-40B4-BE49-F238E27FC236}">
                <a16:creationId xmlns:a16="http://schemas.microsoft.com/office/drawing/2014/main" id="{56E8FF2C-7FBC-4913-B2E2-877B2A211AC2}"/>
              </a:ext>
            </a:extLst>
          </p:cNvPr>
          <p:cNvSpPr>
            <a:spLocks noGrp="1"/>
          </p:cNvSpPr>
          <p:nvPr>
            <p:ph type="title"/>
          </p:nvPr>
        </p:nvSpPr>
        <p:spPr/>
        <p:txBody>
          <a:bodyPr/>
          <a:lstStyle/>
          <a:p>
            <a:r>
              <a:rPr lang="en-US" altLang="zh-CN" dirty="0"/>
              <a:t>Neural MT is mainstream already</a:t>
            </a:r>
            <a:endParaRPr lang="zh-CN" altLang="en-US" dirty="0"/>
          </a:p>
        </p:txBody>
      </p:sp>
      <p:sp>
        <p:nvSpPr>
          <p:cNvPr id="10" name="Slide Number Placeholder 9"/>
          <p:cNvSpPr>
            <a:spLocks noGrp="1"/>
          </p:cNvSpPr>
          <p:nvPr>
            <p:ph type="sldNum" sz="quarter" idx="12"/>
          </p:nvPr>
        </p:nvSpPr>
        <p:spPr/>
        <p:txBody>
          <a:bodyPr/>
          <a:lstStyle/>
          <a:p>
            <a:fld id="{D8ADDC0E-F42D-2849-AAA9-B24DD4392EA8}" type="slidenum">
              <a:rPr lang="en-US" smtClean="0"/>
              <a:t>11</a:t>
            </a:fld>
            <a:endParaRPr lang="en-US"/>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18180" y="3874894"/>
            <a:ext cx="6989618" cy="1344386"/>
          </a:xfrm>
          <a:prstGeom prst="rect">
            <a:avLst/>
          </a:prstGeom>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280" y="4730752"/>
            <a:ext cx="5790334" cy="1315985"/>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val="0"/>
              </a:ext>
            </a:extLst>
          </a:blip>
          <a:srcRect b="59920"/>
          <a:stretch/>
        </p:blipFill>
        <p:spPr>
          <a:xfrm>
            <a:off x="3454171" y="5416904"/>
            <a:ext cx="5570621" cy="943395"/>
          </a:xfrm>
          <a:prstGeom prst="rect">
            <a:avLst/>
          </a:prstGeom>
        </p:spPr>
      </p:pic>
    </p:spTree>
    <p:extLst>
      <p:ext uri="{BB962C8B-B14F-4D97-AF65-F5344CB8AC3E}">
        <p14:creationId xmlns:p14="http://schemas.microsoft.com/office/powerpoint/2010/main" val="26950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EEEE9ED8-25A4-43DD-AE63-D1981BD69D7D}"/>
              </a:ext>
            </a:extLst>
          </p:cNvPr>
          <p:cNvGrpSpPr/>
          <p:nvPr/>
        </p:nvGrpSpPr>
        <p:grpSpPr>
          <a:xfrm>
            <a:off x="15945" y="1124744"/>
            <a:ext cx="9014965" cy="5143500"/>
            <a:chOff x="2" y="0"/>
            <a:chExt cx="9014963" cy="5143499"/>
          </a:xfrm>
        </p:grpSpPr>
        <p:sp>
          <p:nvSpPr>
            <p:cNvPr id="7" name="object 2">
              <a:extLst>
                <a:ext uri="{FF2B5EF4-FFF2-40B4-BE49-F238E27FC236}">
                  <a16:creationId xmlns:a16="http://schemas.microsoft.com/office/drawing/2014/main" id="{9F9AA50C-84D9-4515-84D7-CA0B320595E7}"/>
                </a:ext>
              </a:extLst>
            </p:cNvPr>
            <p:cNvSpPr txBox="1"/>
            <p:nvPr/>
          </p:nvSpPr>
          <p:spPr>
            <a:xfrm>
              <a:off x="3564125" y="239154"/>
              <a:ext cx="5450840" cy="1107996"/>
            </a:xfrm>
            <a:prstGeom prst="rect">
              <a:avLst/>
            </a:prstGeom>
          </p:spPr>
          <p:txBody>
            <a:bodyPr vert="horz" wrap="square" lIns="0" tIns="0" rIns="0" bIns="0" rtlCol="0">
              <a:spAutoFit/>
            </a:bodyPr>
            <a:lstStyle/>
            <a:p>
              <a:pPr marL="9525"/>
              <a:r>
                <a:rPr sz="1200" b="1" spc="-19" dirty="0">
                  <a:solidFill>
                    <a:srgbClr val="222222"/>
                  </a:solidFill>
                  <a:latin typeface="Trebuchet MS"/>
                  <a:cs typeface="Trebuchet MS"/>
                </a:rPr>
                <a:t>Original</a:t>
              </a:r>
              <a:endParaRPr sz="1200" dirty="0">
                <a:latin typeface="Trebuchet MS"/>
                <a:cs typeface="Trebuchet MS"/>
              </a:endParaRPr>
            </a:p>
            <a:p>
              <a:pPr marL="9525" marR="3810">
                <a:spcBef>
                  <a:spcPts val="34"/>
                </a:spcBef>
              </a:pPr>
              <a:r>
                <a:rPr sz="1200" spc="-15" dirty="0">
                  <a:solidFill>
                    <a:srgbClr val="222222"/>
                  </a:solidFill>
                  <a:latin typeface="Trebuchet MS"/>
                  <a:cs typeface="Trebuchet MS"/>
                </a:rPr>
                <a:t>Kilimanjaro</a:t>
              </a:r>
              <a:r>
                <a:rPr sz="1200" spc="-49" dirty="0">
                  <a:solidFill>
                    <a:srgbClr val="222222"/>
                  </a:solidFill>
                  <a:latin typeface="Trebuchet MS"/>
                  <a:cs typeface="Trebuchet MS"/>
                </a:rPr>
                <a:t> </a:t>
              </a:r>
              <a:r>
                <a:rPr sz="1200" spc="26" dirty="0">
                  <a:solidFill>
                    <a:srgbClr val="222222"/>
                  </a:solidFill>
                  <a:latin typeface="Trebuchet MS"/>
                  <a:cs typeface="Trebuchet MS"/>
                </a:rPr>
                <a:t>is</a:t>
              </a:r>
              <a:r>
                <a:rPr sz="1200" spc="-49" dirty="0">
                  <a:solidFill>
                    <a:srgbClr val="222222"/>
                  </a:solidFill>
                  <a:latin typeface="Trebuchet MS"/>
                  <a:cs typeface="Trebuchet MS"/>
                </a:rPr>
                <a:t> </a:t>
              </a:r>
              <a:r>
                <a:rPr sz="1200" spc="11" dirty="0">
                  <a:solidFill>
                    <a:srgbClr val="222222"/>
                  </a:solidFill>
                  <a:latin typeface="Trebuchet MS"/>
                  <a:cs typeface="Trebuchet MS"/>
                </a:rPr>
                <a:t>a</a:t>
              </a:r>
              <a:r>
                <a:rPr sz="1200" spc="-49" dirty="0">
                  <a:solidFill>
                    <a:srgbClr val="222222"/>
                  </a:solidFill>
                  <a:latin typeface="Trebuchet MS"/>
                  <a:cs typeface="Trebuchet MS"/>
                </a:rPr>
                <a:t> </a:t>
              </a:r>
              <a:r>
                <a:rPr sz="1200" dirty="0">
                  <a:solidFill>
                    <a:srgbClr val="222222"/>
                  </a:solidFill>
                  <a:latin typeface="Trebuchet MS"/>
                  <a:cs typeface="Trebuchet MS"/>
                </a:rPr>
                <a:t>snow-covered</a:t>
              </a:r>
              <a:r>
                <a:rPr sz="1200" spc="-49" dirty="0">
                  <a:solidFill>
                    <a:srgbClr val="222222"/>
                  </a:solidFill>
                  <a:latin typeface="Trebuchet MS"/>
                  <a:cs typeface="Trebuchet MS"/>
                </a:rPr>
                <a:t> </a:t>
              </a:r>
              <a:r>
                <a:rPr sz="1200" spc="-8" dirty="0">
                  <a:solidFill>
                    <a:srgbClr val="222222"/>
                  </a:solidFill>
                  <a:latin typeface="Trebuchet MS"/>
                  <a:cs typeface="Trebuchet MS"/>
                </a:rPr>
                <a:t>mountain</a:t>
              </a:r>
              <a:r>
                <a:rPr sz="1200" spc="-49" dirty="0">
                  <a:solidFill>
                    <a:srgbClr val="222222"/>
                  </a:solidFill>
                  <a:latin typeface="Trebuchet MS"/>
                  <a:cs typeface="Trebuchet MS"/>
                </a:rPr>
                <a:t> </a:t>
              </a:r>
              <a:r>
                <a:rPr sz="1200" dirty="0">
                  <a:solidFill>
                    <a:srgbClr val="222222"/>
                  </a:solidFill>
                  <a:latin typeface="Trebuchet MS"/>
                  <a:cs typeface="Trebuchet MS"/>
                </a:rPr>
                <a:t>19,710</a:t>
              </a:r>
              <a:r>
                <a:rPr sz="1200" spc="-49" dirty="0">
                  <a:solidFill>
                    <a:srgbClr val="222222"/>
                  </a:solidFill>
                  <a:latin typeface="Trebuchet MS"/>
                  <a:cs typeface="Trebuchet MS"/>
                </a:rPr>
                <a:t> </a:t>
              </a:r>
              <a:r>
                <a:rPr sz="1200" spc="-30" dirty="0">
                  <a:solidFill>
                    <a:srgbClr val="222222"/>
                  </a:solidFill>
                  <a:latin typeface="Trebuchet MS"/>
                  <a:cs typeface="Trebuchet MS"/>
                </a:rPr>
                <a:t>feet</a:t>
              </a:r>
              <a:r>
                <a:rPr sz="1200" spc="-49" dirty="0">
                  <a:solidFill>
                    <a:srgbClr val="222222"/>
                  </a:solidFill>
                  <a:latin typeface="Trebuchet MS"/>
                  <a:cs typeface="Trebuchet MS"/>
                </a:rPr>
                <a:t> </a:t>
              </a:r>
              <a:r>
                <a:rPr sz="1200" spc="-30" dirty="0">
                  <a:solidFill>
                    <a:srgbClr val="222222"/>
                  </a:solidFill>
                  <a:latin typeface="Trebuchet MS"/>
                  <a:cs typeface="Trebuchet MS"/>
                </a:rPr>
                <a:t>high,</a:t>
              </a:r>
              <a:r>
                <a:rPr sz="1200" spc="-49" dirty="0">
                  <a:solidFill>
                    <a:srgbClr val="222222"/>
                  </a:solidFill>
                  <a:latin typeface="Trebuchet MS"/>
                  <a:cs typeface="Trebuchet MS"/>
                </a:rPr>
                <a:t> </a:t>
              </a:r>
              <a:r>
                <a:rPr sz="1200" spc="4" dirty="0">
                  <a:solidFill>
                    <a:srgbClr val="222222"/>
                  </a:solidFill>
                  <a:latin typeface="Trebuchet MS"/>
                  <a:cs typeface="Trebuchet MS"/>
                </a:rPr>
                <a:t>and</a:t>
              </a:r>
              <a:r>
                <a:rPr sz="1200" spc="-49" dirty="0">
                  <a:solidFill>
                    <a:srgbClr val="222222"/>
                  </a:solidFill>
                  <a:latin typeface="Trebuchet MS"/>
                  <a:cs typeface="Trebuchet MS"/>
                </a:rPr>
                <a:t> </a:t>
              </a:r>
              <a:r>
                <a:rPr sz="1200" spc="26" dirty="0">
                  <a:solidFill>
                    <a:srgbClr val="222222"/>
                  </a:solidFill>
                  <a:latin typeface="Trebuchet MS"/>
                  <a:cs typeface="Trebuchet MS"/>
                </a:rPr>
                <a:t>is</a:t>
              </a:r>
              <a:r>
                <a:rPr sz="1200" spc="-49" dirty="0">
                  <a:solidFill>
                    <a:srgbClr val="222222"/>
                  </a:solidFill>
                  <a:latin typeface="Trebuchet MS"/>
                  <a:cs typeface="Trebuchet MS"/>
                </a:rPr>
                <a:t> </a:t>
              </a:r>
              <a:r>
                <a:rPr sz="1200" spc="19" dirty="0">
                  <a:solidFill>
                    <a:srgbClr val="222222"/>
                  </a:solidFill>
                  <a:latin typeface="Trebuchet MS"/>
                  <a:cs typeface="Trebuchet MS"/>
                </a:rPr>
                <a:t>said</a:t>
              </a:r>
              <a:r>
                <a:rPr sz="1200" spc="-49" dirty="0">
                  <a:solidFill>
                    <a:srgbClr val="222222"/>
                  </a:solidFill>
                  <a:latin typeface="Trebuchet MS"/>
                  <a:cs typeface="Trebuchet MS"/>
                </a:rPr>
                <a:t> </a:t>
              </a:r>
              <a:r>
                <a:rPr sz="1200" spc="-19" dirty="0">
                  <a:solidFill>
                    <a:srgbClr val="222222"/>
                  </a:solidFill>
                  <a:latin typeface="Trebuchet MS"/>
                  <a:cs typeface="Trebuchet MS"/>
                </a:rPr>
                <a:t>to</a:t>
              </a:r>
              <a:r>
                <a:rPr sz="1200" spc="-49" dirty="0">
                  <a:solidFill>
                    <a:srgbClr val="222222"/>
                  </a:solidFill>
                  <a:latin typeface="Trebuchet MS"/>
                  <a:cs typeface="Trebuchet MS"/>
                </a:rPr>
                <a:t> </a:t>
              </a:r>
              <a:r>
                <a:rPr sz="1200" spc="-11" dirty="0">
                  <a:solidFill>
                    <a:srgbClr val="222222"/>
                  </a:solidFill>
                  <a:latin typeface="Trebuchet MS"/>
                  <a:cs typeface="Trebuchet MS"/>
                </a:rPr>
                <a:t>be</a:t>
              </a:r>
              <a:r>
                <a:rPr sz="1200" spc="-49" dirty="0">
                  <a:solidFill>
                    <a:srgbClr val="222222"/>
                  </a:solidFill>
                  <a:latin typeface="Trebuchet MS"/>
                  <a:cs typeface="Trebuchet MS"/>
                </a:rPr>
                <a:t> </a:t>
              </a:r>
              <a:r>
                <a:rPr sz="1200" spc="-30" dirty="0">
                  <a:solidFill>
                    <a:srgbClr val="222222"/>
                  </a:solidFill>
                  <a:latin typeface="Trebuchet MS"/>
                  <a:cs typeface="Trebuchet MS"/>
                </a:rPr>
                <a:t>the</a:t>
              </a:r>
              <a:r>
                <a:rPr sz="1200" spc="-19" dirty="0">
                  <a:solidFill>
                    <a:srgbClr val="222222"/>
                  </a:solidFill>
                  <a:latin typeface="Trebuchet MS"/>
                  <a:cs typeface="Trebuchet MS"/>
                </a:rPr>
                <a:t> </a:t>
              </a:r>
              <a:r>
                <a:rPr sz="1200" spc="4" dirty="0">
                  <a:solidFill>
                    <a:srgbClr val="222222"/>
                  </a:solidFill>
                  <a:latin typeface="Trebuchet MS"/>
                  <a:cs typeface="Trebuchet MS"/>
                </a:rPr>
                <a:t>highest</a:t>
              </a:r>
              <a:r>
                <a:rPr sz="1200" spc="-49" dirty="0">
                  <a:solidFill>
                    <a:srgbClr val="222222"/>
                  </a:solidFill>
                  <a:latin typeface="Trebuchet MS"/>
                  <a:cs typeface="Trebuchet MS"/>
                </a:rPr>
                <a:t> </a:t>
              </a:r>
              <a:r>
                <a:rPr sz="1200" spc="-8" dirty="0">
                  <a:solidFill>
                    <a:srgbClr val="222222"/>
                  </a:solidFill>
                  <a:latin typeface="Trebuchet MS"/>
                  <a:cs typeface="Trebuchet MS"/>
                </a:rPr>
                <a:t>mountain</a:t>
              </a:r>
              <a:r>
                <a:rPr sz="1200" spc="-49" dirty="0">
                  <a:solidFill>
                    <a:srgbClr val="222222"/>
                  </a:solidFill>
                  <a:latin typeface="Trebuchet MS"/>
                  <a:cs typeface="Trebuchet MS"/>
                </a:rPr>
                <a:t> </a:t>
              </a:r>
              <a:r>
                <a:rPr sz="1200" spc="-19" dirty="0">
                  <a:solidFill>
                    <a:srgbClr val="222222"/>
                  </a:solidFill>
                  <a:latin typeface="Trebuchet MS"/>
                  <a:cs typeface="Trebuchet MS"/>
                </a:rPr>
                <a:t>in</a:t>
              </a:r>
              <a:r>
                <a:rPr sz="1200" spc="-49" dirty="0">
                  <a:solidFill>
                    <a:srgbClr val="222222"/>
                  </a:solidFill>
                  <a:latin typeface="Trebuchet MS"/>
                  <a:cs typeface="Trebuchet MS"/>
                </a:rPr>
                <a:t> </a:t>
              </a:r>
              <a:r>
                <a:rPr sz="1200" spc="-19" dirty="0">
                  <a:solidFill>
                    <a:srgbClr val="222222"/>
                  </a:solidFill>
                  <a:latin typeface="Trebuchet MS"/>
                  <a:cs typeface="Trebuchet MS"/>
                </a:rPr>
                <a:t>Africa.</a:t>
              </a:r>
              <a:r>
                <a:rPr sz="1200" spc="-49" dirty="0">
                  <a:solidFill>
                    <a:srgbClr val="222222"/>
                  </a:solidFill>
                  <a:latin typeface="Trebuchet MS"/>
                  <a:cs typeface="Trebuchet MS"/>
                </a:rPr>
                <a:t> </a:t>
              </a:r>
              <a:r>
                <a:rPr sz="1200" spc="8" dirty="0">
                  <a:solidFill>
                    <a:srgbClr val="222222"/>
                  </a:solidFill>
                  <a:latin typeface="Trebuchet MS"/>
                  <a:cs typeface="Trebuchet MS"/>
                </a:rPr>
                <a:t>Its</a:t>
              </a:r>
              <a:r>
                <a:rPr sz="1200" spc="-49" dirty="0">
                  <a:solidFill>
                    <a:srgbClr val="222222"/>
                  </a:solidFill>
                  <a:latin typeface="Trebuchet MS"/>
                  <a:cs typeface="Trebuchet MS"/>
                </a:rPr>
                <a:t> </a:t>
              </a:r>
              <a:r>
                <a:rPr sz="1200" spc="-8" dirty="0">
                  <a:solidFill>
                    <a:srgbClr val="222222"/>
                  </a:solidFill>
                  <a:latin typeface="Trebuchet MS"/>
                  <a:cs typeface="Trebuchet MS"/>
                </a:rPr>
                <a:t>western</a:t>
              </a:r>
              <a:r>
                <a:rPr sz="1200" spc="-49" dirty="0">
                  <a:solidFill>
                    <a:srgbClr val="222222"/>
                  </a:solidFill>
                  <a:latin typeface="Trebuchet MS"/>
                  <a:cs typeface="Trebuchet MS"/>
                </a:rPr>
                <a:t> </a:t>
              </a:r>
              <a:r>
                <a:rPr sz="1200" spc="8" dirty="0">
                  <a:solidFill>
                    <a:srgbClr val="222222"/>
                  </a:solidFill>
                  <a:latin typeface="Trebuchet MS"/>
                  <a:cs typeface="Trebuchet MS"/>
                </a:rPr>
                <a:t>summit</a:t>
              </a:r>
              <a:r>
                <a:rPr sz="1200" spc="-49" dirty="0">
                  <a:solidFill>
                    <a:srgbClr val="222222"/>
                  </a:solidFill>
                  <a:latin typeface="Trebuchet MS"/>
                  <a:cs typeface="Trebuchet MS"/>
                </a:rPr>
                <a:t> </a:t>
              </a:r>
              <a:r>
                <a:rPr sz="1200" spc="26" dirty="0">
                  <a:solidFill>
                    <a:srgbClr val="222222"/>
                  </a:solidFill>
                  <a:latin typeface="Trebuchet MS"/>
                  <a:cs typeface="Trebuchet MS"/>
                </a:rPr>
                <a:t>is</a:t>
              </a:r>
              <a:r>
                <a:rPr sz="1200" spc="-49" dirty="0">
                  <a:solidFill>
                    <a:srgbClr val="222222"/>
                  </a:solidFill>
                  <a:latin typeface="Trebuchet MS"/>
                  <a:cs typeface="Trebuchet MS"/>
                </a:rPr>
                <a:t> </a:t>
              </a:r>
              <a:r>
                <a:rPr sz="1200" spc="-15" dirty="0">
                  <a:solidFill>
                    <a:srgbClr val="222222"/>
                  </a:solidFill>
                  <a:latin typeface="Trebuchet MS"/>
                  <a:cs typeface="Trebuchet MS"/>
                </a:rPr>
                <a:t>called</a:t>
              </a:r>
              <a:r>
                <a:rPr sz="1200" spc="-49" dirty="0">
                  <a:solidFill>
                    <a:srgbClr val="222222"/>
                  </a:solidFill>
                  <a:latin typeface="Trebuchet MS"/>
                  <a:cs typeface="Trebuchet MS"/>
                </a:rPr>
                <a:t> </a:t>
              </a:r>
              <a:r>
                <a:rPr sz="1200" spc="-30" dirty="0">
                  <a:solidFill>
                    <a:srgbClr val="222222"/>
                  </a:solidFill>
                  <a:latin typeface="Trebuchet MS"/>
                  <a:cs typeface="Trebuchet MS"/>
                </a:rPr>
                <a:t>the</a:t>
              </a:r>
              <a:r>
                <a:rPr sz="1200" spc="-49" dirty="0">
                  <a:solidFill>
                    <a:srgbClr val="222222"/>
                  </a:solidFill>
                  <a:latin typeface="Trebuchet MS"/>
                  <a:cs typeface="Trebuchet MS"/>
                </a:rPr>
                <a:t> </a:t>
              </a:r>
              <a:r>
                <a:rPr sz="1200" spc="41" dirty="0">
                  <a:solidFill>
                    <a:srgbClr val="222222"/>
                  </a:solidFill>
                  <a:latin typeface="Trebuchet MS"/>
                  <a:cs typeface="Trebuchet MS"/>
                </a:rPr>
                <a:t>Masai</a:t>
              </a:r>
              <a:r>
                <a:rPr sz="1200" spc="-49" dirty="0">
                  <a:solidFill>
                    <a:srgbClr val="222222"/>
                  </a:solidFill>
                  <a:latin typeface="Trebuchet MS"/>
                  <a:cs typeface="Trebuchet MS"/>
                </a:rPr>
                <a:t> </a:t>
              </a:r>
              <a:r>
                <a:rPr sz="1200" spc="-30" dirty="0">
                  <a:solidFill>
                    <a:srgbClr val="222222"/>
                  </a:solidFill>
                  <a:latin typeface="Trebuchet MS"/>
                  <a:cs typeface="Trebuchet MS"/>
                </a:rPr>
                <a:t>“Ngaje</a:t>
              </a:r>
              <a:r>
                <a:rPr sz="1200" spc="-49" dirty="0">
                  <a:solidFill>
                    <a:srgbClr val="222222"/>
                  </a:solidFill>
                  <a:latin typeface="Trebuchet MS"/>
                  <a:cs typeface="Trebuchet MS"/>
                </a:rPr>
                <a:t> </a:t>
              </a:r>
              <a:r>
                <a:rPr sz="1200" spc="-41" dirty="0">
                  <a:solidFill>
                    <a:srgbClr val="222222"/>
                  </a:solidFill>
                  <a:latin typeface="Trebuchet MS"/>
                  <a:cs typeface="Trebuchet MS"/>
                </a:rPr>
                <a:t>Ngai,”</a:t>
              </a:r>
              <a:r>
                <a:rPr sz="1200" spc="-26" dirty="0">
                  <a:solidFill>
                    <a:srgbClr val="222222"/>
                  </a:solidFill>
                  <a:latin typeface="Trebuchet MS"/>
                  <a:cs typeface="Trebuchet MS"/>
                </a:rPr>
                <a:t> </a:t>
              </a:r>
              <a:r>
                <a:rPr sz="1200" spc="-30" dirty="0">
                  <a:solidFill>
                    <a:srgbClr val="222222"/>
                  </a:solidFill>
                  <a:latin typeface="Trebuchet MS"/>
                  <a:cs typeface="Trebuchet MS"/>
                </a:rPr>
                <a:t>the</a:t>
              </a:r>
              <a:r>
                <a:rPr sz="1200" spc="-49" dirty="0">
                  <a:solidFill>
                    <a:srgbClr val="222222"/>
                  </a:solidFill>
                  <a:latin typeface="Trebuchet MS"/>
                  <a:cs typeface="Trebuchet MS"/>
                </a:rPr>
                <a:t> </a:t>
              </a:r>
              <a:r>
                <a:rPr sz="1200" spc="34" dirty="0">
                  <a:solidFill>
                    <a:srgbClr val="222222"/>
                  </a:solidFill>
                  <a:latin typeface="Trebuchet MS"/>
                  <a:cs typeface="Trebuchet MS"/>
                </a:rPr>
                <a:t>House</a:t>
              </a:r>
              <a:r>
                <a:rPr sz="1200" spc="-49" dirty="0">
                  <a:solidFill>
                    <a:srgbClr val="222222"/>
                  </a:solidFill>
                  <a:latin typeface="Trebuchet MS"/>
                  <a:cs typeface="Trebuchet MS"/>
                </a:rPr>
                <a:t> </a:t>
              </a:r>
              <a:r>
                <a:rPr sz="1200" spc="4" dirty="0">
                  <a:solidFill>
                    <a:srgbClr val="222222"/>
                  </a:solidFill>
                  <a:latin typeface="Trebuchet MS"/>
                  <a:cs typeface="Trebuchet MS"/>
                </a:rPr>
                <a:t>of</a:t>
              </a:r>
              <a:r>
                <a:rPr sz="1200" spc="-49" dirty="0">
                  <a:solidFill>
                    <a:srgbClr val="222222"/>
                  </a:solidFill>
                  <a:latin typeface="Trebuchet MS"/>
                  <a:cs typeface="Trebuchet MS"/>
                </a:rPr>
                <a:t> </a:t>
              </a:r>
              <a:r>
                <a:rPr sz="1200" spc="-15" dirty="0">
                  <a:solidFill>
                    <a:srgbClr val="222222"/>
                  </a:solidFill>
                  <a:latin typeface="Trebuchet MS"/>
                  <a:cs typeface="Trebuchet MS"/>
                </a:rPr>
                <a:t>God.</a:t>
              </a:r>
              <a:r>
                <a:rPr sz="1200" spc="-49" dirty="0">
                  <a:solidFill>
                    <a:srgbClr val="222222"/>
                  </a:solidFill>
                  <a:latin typeface="Trebuchet MS"/>
                  <a:cs typeface="Trebuchet MS"/>
                </a:rPr>
                <a:t> </a:t>
              </a:r>
              <a:r>
                <a:rPr sz="1200" spc="19" dirty="0">
                  <a:solidFill>
                    <a:srgbClr val="222222"/>
                  </a:solidFill>
                  <a:latin typeface="Trebuchet MS"/>
                  <a:cs typeface="Trebuchet MS"/>
                </a:rPr>
                <a:t>Close</a:t>
              </a:r>
              <a:r>
                <a:rPr sz="1200" spc="-49" dirty="0">
                  <a:solidFill>
                    <a:srgbClr val="222222"/>
                  </a:solidFill>
                  <a:latin typeface="Trebuchet MS"/>
                  <a:cs typeface="Trebuchet MS"/>
                </a:rPr>
                <a:t> </a:t>
              </a:r>
              <a:r>
                <a:rPr sz="1200" spc="-19" dirty="0">
                  <a:solidFill>
                    <a:srgbClr val="222222"/>
                  </a:solidFill>
                  <a:latin typeface="Trebuchet MS"/>
                  <a:cs typeface="Trebuchet MS"/>
                </a:rPr>
                <a:t>to</a:t>
              </a:r>
              <a:r>
                <a:rPr sz="1200" spc="-49" dirty="0">
                  <a:solidFill>
                    <a:srgbClr val="222222"/>
                  </a:solidFill>
                  <a:latin typeface="Trebuchet MS"/>
                  <a:cs typeface="Trebuchet MS"/>
                </a:rPr>
                <a:t> </a:t>
              </a:r>
              <a:r>
                <a:rPr sz="1200" spc="-30" dirty="0">
                  <a:solidFill>
                    <a:srgbClr val="222222"/>
                  </a:solidFill>
                  <a:latin typeface="Trebuchet MS"/>
                  <a:cs typeface="Trebuchet MS"/>
                </a:rPr>
                <a:t>the</a:t>
              </a:r>
              <a:r>
                <a:rPr sz="1200" spc="-49" dirty="0">
                  <a:solidFill>
                    <a:srgbClr val="222222"/>
                  </a:solidFill>
                  <a:latin typeface="Trebuchet MS"/>
                  <a:cs typeface="Trebuchet MS"/>
                </a:rPr>
                <a:t> </a:t>
              </a:r>
              <a:r>
                <a:rPr sz="1200" spc="-8" dirty="0">
                  <a:solidFill>
                    <a:srgbClr val="222222"/>
                  </a:solidFill>
                  <a:latin typeface="Trebuchet MS"/>
                  <a:cs typeface="Trebuchet MS"/>
                </a:rPr>
                <a:t>western</a:t>
              </a:r>
              <a:r>
                <a:rPr sz="1200" spc="-49" dirty="0">
                  <a:solidFill>
                    <a:srgbClr val="222222"/>
                  </a:solidFill>
                  <a:latin typeface="Trebuchet MS"/>
                  <a:cs typeface="Trebuchet MS"/>
                </a:rPr>
                <a:t> </a:t>
              </a:r>
              <a:r>
                <a:rPr sz="1200" spc="8" dirty="0">
                  <a:solidFill>
                    <a:srgbClr val="222222"/>
                  </a:solidFill>
                  <a:latin typeface="Trebuchet MS"/>
                  <a:cs typeface="Trebuchet MS"/>
                </a:rPr>
                <a:t>summit</a:t>
              </a:r>
              <a:r>
                <a:rPr sz="1200" spc="-49" dirty="0">
                  <a:solidFill>
                    <a:srgbClr val="222222"/>
                  </a:solidFill>
                  <a:latin typeface="Trebuchet MS"/>
                  <a:cs typeface="Trebuchet MS"/>
                </a:rPr>
                <a:t> </a:t>
              </a:r>
              <a:r>
                <a:rPr sz="1200" spc="-34" dirty="0">
                  <a:solidFill>
                    <a:srgbClr val="222222"/>
                  </a:solidFill>
                  <a:latin typeface="Trebuchet MS"/>
                  <a:cs typeface="Trebuchet MS"/>
                </a:rPr>
                <a:t>there</a:t>
              </a:r>
              <a:r>
                <a:rPr sz="1200" spc="-49" dirty="0">
                  <a:solidFill>
                    <a:srgbClr val="222222"/>
                  </a:solidFill>
                  <a:latin typeface="Trebuchet MS"/>
                  <a:cs typeface="Trebuchet MS"/>
                </a:rPr>
                <a:t> </a:t>
              </a:r>
              <a:r>
                <a:rPr sz="1200" spc="26" dirty="0">
                  <a:solidFill>
                    <a:srgbClr val="222222"/>
                  </a:solidFill>
                  <a:latin typeface="Trebuchet MS"/>
                  <a:cs typeface="Trebuchet MS"/>
                </a:rPr>
                <a:t>is</a:t>
              </a:r>
              <a:r>
                <a:rPr sz="1200" spc="-49" dirty="0">
                  <a:solidFill>
                    <a:srgbClr val="222222"/>
                  </a:solidFill>
                  <a:latin typeface="Trebuchet MS"/>
                  <a:cs typeface="Trebuchet MS"/>
                </a:rPr>
                <a:t> </a:t>
              </a:r>
              <a:r>
                <a:rPr sz="1200" spc="-30" dirty="0">
                  <a:solidFill>
                    <a:srgbClr val="222222"/>
                  </a:solidFill>
                  <a:latin typeface="Trebuchet MS"/>
                  <a:cs typeface="Trebuchet MS"/>
                </a:rPr>
                <a:t>the</a:t>
              </a:r>
              <a:r>
                <a:rPr sz="1200" spc="-49" dirty="0">
                  <a:solidFill>
                    <a:srgbClr val="222222"/>
                  </a:solidFill>
                  <a:latin typeface="Trebuchet MS"/>
                  <a:cs typeface="Trebuchet MS"/>
                </a:rPr>
                <a:t> </a:t>
              </a:r>
              <a:r>
                <a:rPr sz="1200" spc="-23" dirty="0">
                  <a:solidFill>
                    <a:srgbClr val="222222"/>
                  </a:solidFill>
                  <a:latin typeface="Trebuchet MS"/>
                  <a:cs typeface="Trebuchet MS"/>
                </a:rPr>
                <a:t>dried</a:t>
              </a:r>
              <a:r>
                <a:rPr sz="1200" spc="-49" dirty="0">
                  <a:solidFill>
                    <a:srgbClr val="222222"/>
                  </a:solidFill>
                  <a:latin typeface="Trebuchet MS"/>
                  <a:cs typeface="Trebuchet MS"/>
                </a:rPr>
                <a:t> </a:t>
              </a:r>
              <a:r>
                <a:rPr sz="1200" spc="4" dirty="0">
                  <a:solidFill>
                    <a:srgbClr val="222222"/>
                  </a:solidFill>
                  <a:latin typeface="Trebuchet MS"/>
                  <a:cs typeface="Trebuchet MS"/>
                </a:rPr>
                <a:t>and</a:t>
              </a:r>
              <a:r>
                <a:rPr sz="1200" spc="-49" dirty="0">
                  <a:solidFill>
                    <a:srgbClr val="222222"/>
                  </a:solidFill>
                  <a:latin typeface="Trebuchet MS"/>
                  <a:cs typeface="Trebuchet MS"/>
                </a:rPr>
                <a:t> </a:t>
              </a:r>
              <a:r>
                <a:rPr sz="1200" spc="-11" dirty="0">
                  <a:solidFill>
                    <a:srgbClr val="222222"/>
                  </a:solidFill>
                  <a:latin typeface="Trebuchet MS"/>
                  <a:cs typeface="Trebuchet MS"/>
                </a:rPr>
                <a:t>frozen</a:t>
              </a:r>
              <a:r>
                <a:rPr sz="1200" spc="-8" dirty="0">
                  <a:solidFill>
                    <a:srgbClr val="222222"/>
                  </a:solidFill>
                  <a:latin typeface="Trebuchet MS"/>
                  <a:cs typeface="Trebuchet MS"/>
                </a:rPr>
                <a:t> </a:t>
              </a:r>
              <a:r>
                <a:rPr sz="1200" spc="30" dirty="0">
                  <a:solidFill>
                    <a:srgbClr val="222222"/>
                  </a:solidFill>
                  <a:latin typeface="Trebuchet MS"/>
                  <a:cs typeface="Trebuchet MS"/>
                </a:rPr>
                <a:t>carcass</a:t>
              </a:r>
              <a:r>
                <a:rPr sz="1200" spc="-49" dirty="0">
                  <a:solidFill>
                    <a:srgbClr val="222222"/>
                  </a:solidFill>
                  <a:latin typeface="Trebuchet MS"/>
                  <a:cs typeface="Trebuchet MS"/>
                </a:rPr>
                <a:t> </a:t>
              </a:r>
              <a:r>
                <a:rPr sz="1200" spc="4" dirty="0">
                  <a:solidFill>
                    <a:srgbClr val="222222"/>
                  </a:solidFill>
                  <a:latin typeface="Trebuchet MS"/>
                  <a:cs typeface="Trebuchet MS"/>
                </a:rPr>
                <a:t>of</a:t>
              </a:r>
              <a:r>
                <a:rPr sz="1200" spc="-49" dirty="0">
                  <a:solidFill>
                    <a:srgbClr val="222222"/>
                  </a:solidFill>
                  <a:latin typeface="Trebuchet MS"/>
                  <a:cs typeface="Trebuchet MS"/>
                </a:rPr>
                <a:t> </a:t>
              </a:r>
              <a:r>
                <a:rPr sz="1200" spc="11" dirty="0">
                  <a:solidFill>
                    <a:srgbClr val="222222"/>
                  </a:solidFill>
                  <a:latin typeface="Trebuchet MS"/>
                  <a:cs typeface="Trebuchet MS"/>
                </a:rPr>
                <a:t>a</a:t>
              </a:r>
              <a:r>
                <a:rPr sz="1200" spc="-49" dirty="0">
                  <a:solidFill>
                    <a:srgbClr val="222222"/>
                  </a:solidFill>
                  <a:latin typeface="Trebuchet MS"/>
                  <a:cs typeface="Trebuchet MS"/>
                </a:rPr>
                <a:t> </a:t>
              </a:r>
              <a:r>
                <a:rPr sz="1200" spc="-23" dirty="0">
                  <a:solidFill>
                    <a:srgbClr val="222222"/>
                  </a:solidFill>
                  <a:latin typeface="Trebuchet MS"/>
                  <a:cs typeface="Trebuchet MS"/>
                </a:rPr>
                <a:t>leopard.</a:t>
              </a:r>
              <a:r>
                <a:rPr sz="1200" spc="-49" dirty="0">
                  <a:solidFill>
                    <a:srgbClr val="222222"/>
                  </a:solidFill>
                  <a:latin typeface="Trebuchet MS"/>
                  <a:cs typeface="Trebuchet MS"/>
                </a:rPr>
                <a:t> </a:t>
              </a:r>
              <a:r>
                <a:rPr sz="1200" b="1" u="sng" spc="45" dirty="0">
                  <a:solidFill>
                    <a:srgbClr val="222222"/>
                  </a:solidFill>
                  <a:effectLst>
                    <a:outerShdw blurRad="38100" dist="38100" dir="2700000" algn="tl">
                      <a:srgbClr val="000000">
                        <a:alpha val="43137"/>
                      </a:srgbClr>
                    </a:outerShdw>
                  </a:effectLst>
                  <a:latin typeface="Trebuchet MS"/>
                  <a:cs typeface="Trebuchet MS"/>
                </a:rPr>
                <a:t>No</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4" dirty="0">
                  <a:solidFill>
                    <a:srgbClr val="222222"/>
                  </a:solidFill>
                  <a:effectLst>
                    <a:outerShdw blurRad="38100" dist="38100" dir="2700000" algn="tl">
                      <a:srgbClr val="000000">
                        <a:alpha val="43137"/>
                      </a:srgbClr>
                    </a:outerShdw>
                  </a:effectLst>
                  <a:latin typeface="Trebuchet MS"/>
                  <a:cs typeface="Trebuchet MS"/>
                </a:rPr>
                <a:t>one</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34" dirty="0">
                  <a:solidFill>
                    <a:srgbClr val="222222"/>
                  </a:solidFill>
                  <a:effectLst>
                    <a:outerShdw blurRad="38100" dist="38100" dir="2700000" algn="tl">
                      <a:srgbClr val="000000">
                        <a:alpha val="43137"/>
                      </a:srgbClr>
                    </a:outerShdw>
                  </a:effectLst>
                  <a:latin typeface="Trebuchet MS"/>
                  <a:cs typeface="Trebuchet MS"/>
                </a:rPr>
                <a:t>has</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15" dirty="0">
                  <a:solidFill>
                    <a:srgbClr val="222222"/>
                  </a:solidFill>
                  <a:effectLst>
                    <a:outerShdw blurRad="38100" dist="38100" dir="2700000" algn="tl">
                      <a:srgbClr val="000000">
                        <a:alpha val="43137"/>
                      </a:srgbClr>
                    </a:outerShdw>
                  </a:effectLst>
                  <a:latin typeface="Trebuchet MS"/>
                  <a:cs typeface="Trebuchet MS"/>
                </a:rPr>
                <a:t>explained</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11" dirty="0">
                  <a:solidFill>
                    <a:srgbClr val="222222"/>
                  </a:solidFill>
                  <a:effectLst>
                    <a:outerShdw blurRad="38100" dist="38100" dir="2700000" algn="tl">
                      <a:srgbClr val="000000">
                        <a:alpha val="43137"/>
                      </a:srgbClr>
                    </a:outerShdw>
                  </a:effectLst>
                  <a:latin typeface="Trebuchet MS"/>
                  <a:cs typeface="Trebuchet MS"/>
                </a:rPr>
                <a:t>what</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30" dirty="0">
                  <a:solidFill>
                    <a:srgbClr val="222222"/>
                  </a:solidFill>
                  <a:effectLst>
                    <a:outerShdw blurRad="38100" dist="38100" dir="2700000" algn="tl">
                      <a:srgbClr val="000000">
                        <a:alpha val="43137"/>
                      </a:srgbClr>
                    </a:outerShdw>
                  </a:effectLst>
                  <a:latin typeface="Trebuchet MS"/>
                  <a:cs typeface="Trebuchet MS"/>
                </a:rPr>
                <a:t>the</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11" dirty="0">
                  <a:solidFill>
                    <a:srgbClr val="222222"/>
                  </a:solidFill>
                  <a:effectLst>
                    <a:outerShdw blurRad="38100" dist="38100" dir="2700000" algn="tl">
                      <a:srgbClr val="000000">
                        <a:alpha val="43137"/>
                      </a:srgbClr>
                    </a:outerShdw>
                  </a:effectLst>
                  <a:latin typeface="Trebuchet MS"/>
                  <a:cs typeface="Trebuchet MS"/>
                </a:rPr>
                <a:t>leopard</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38" dirty="0">
                  <a:solidFill>
                    <a:srgbClr val="222222"/>
                  </a:solidFill>
                  <a:effectLst>
                    <a:outerShdw blurRad="38100" dist="38100" dir="2700000" algn="tl">
                      <a:srgbClr val="000000">
                        <a:alpha val="43137"/>
                      </a:srgbClr>
                    </a:outerShdw>
                  </a:effectLst>
                  <a:latin typeface="Trebuchet MS"/>
                  <a:cs typeface="Trebuchet MS"/>
                </a:rPr>
                <a:t>was</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11" dirty="0">
                  <a:solidFill>
                    <a:srgbClr val="222222"/>
                  </a:solidFill>
                  <a:effectLst>
                    <a:outerShdw blurRad="38100" dist="38100" dir="2700000" algn="tl">
                      <a:srgbClr val="000000">
                        <a:alpha val="43137"/>
                      </a:srgbClr>
                    </a:outerShdw>
                  </a:effectLst>
                  <a:latin typeface="Trebuchet MS"/>
                  <a:cs typeface="Trebuchet MS"/>
                </a:rPr>
                <a:t>seeking</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26" dirty="0">
                  <a:solidFill>
                    <a:srgbClr val="222222"/>
                  </a:solidFill>
                  <a:effectLst>
                    <a:outerShdw blurRad="38100" dist="38100" dir="2700000" algn="tl">
                      <a:srgbClr val="000000">
                        <a:alpha val="43137"/>
                      </a:srgbClr>
                    </a:outerShdw>
                  </a:effectLst>
                  <a:latin typeface="Trebuchet MS"/>
                  <a:cs typeface="Trebuchet MS"/>
                </a:rPr>
                <a:t>at</a:t>
              </a:r>
              <a:r>
                <a:rPr sz="1200" b="1" u="sng" spc="-49" dirty="0">
                  <a:solidFill>
                    <a:srgbClr val="222222"/>
                  </a:solidFill>
                  <a:effectLst>
                    <a:outerShdw blurRad="38100" dist="38100" dir="2700000" algn="tl">
                      <a:srgbClr val="000000">
                        <a:alpha val="43137"/>
                      </a:srgbClr>
                    </a:outerShdw>
                  </a:effectLst>
                  <a:latin typeface="Trebuchet MS"/>
                  <a:cs typeface="Trebuchet MS"/>
                </a:rPr>
                <a:t> </a:t>
              </a:r>
              <a:r>
                <a:rPr sz="1200" b="1" u="sng" spc="-30" dirty="0">
                  <a:solidFill>
                    <a:srgbClr val="222222"/>
                  </a:solidFill>
                  <a:effectLst>
                    <a:outerShdw blurRad="38100" dist="38100" dir="2700000" algn="tl">
                      <a:srgbClr val="000000">
                        <a:alpha val="43137"/>
                      </a:srgbClr>
                    </a:outerShdw>
                  </a:effectLst>
                  <a:latin typeface="Trebuchet MS"/>
                  <a:cs typeface="Trebuchet MS"/>
                </a:rPr>
                <a:t>that</a:t>
              </a:r>
              <a:r>
                <a:rPr sz="1200" b="1" u="sng" spc="-23" dirty="0">
                  <a:solidFill>
                    <a:srgbClr val="222222"/>
                  </a:solidFill>
                  <a:effectLst>
                    <a:outerShdw blurRad="38100" dist="38100" dir="2700000" algn="tl">
                      <a:srgbClr val="000000">
                        <a:alpha val="43137"/>
                      </a:srgbClr>
                    </a:outerShdw>
                  </a:effectLst>
                  <a:latin typeface="Trebuchet MS"/>
                  <a:cs typeface="Trebuchet MS"/>
                </a:rPr>
                <a:t> </a:t>
              </a:r>
              <a:r>
                <a:rPr sz="1200" b="1" u="sng" spc="-38" dirty="0">
                  <a:solidFill>
                    <a:srgbClr val="222222"/>
                  </a:solidFill>
                  <a:effectLst>
                    <a:outerShdw blurRad="38100" dist="38100" dir="2700000" algn="tl">
                      <a:srgbClr val="000000">
                        <a:alpha val="43137"/>
                      </a:srgbClr>
                    </a:outerShdw>
                  </a:effectLst>
                  <a:latin typeface="Trebuchet MS"/>
                  <a:cs typeface="Trebuchet MS"/>
                </a:rPr>
                <a:t>altitude.</a:t>
              </a:r>
              <a:endParaRPr sz="1200" b="1" u="sng" dirty="0">
                <a:effectLst>
                  <a:outerShdw blurRad="38100" dist="38100" dir="2700000" algn="tl">
                    <a:srgbClr val="000000">
                      <a:alpha val="43137"/>
                    </a:srgbClr>
                  </a:outerShdw>
                </a:effectLst>
                <a:latin typeface="Trebuchet MS"/>
                <a:cs typeface="Trebuchet MS"/>
              </a:endParaRPr>
            </a:p>
          </p:txBody>
        </p:sp>
        <p:sp>
          <p:nvSpPr>
            <p:cNvPr id="8" name="object 7">
              <a:extLst>
                <a:ext uri="{FF2B5EF4-FFF2-40B4-BE49-F238E27FC236}">
                  <a16:creationId xmlns:a16="http://schemas.microsoft.com/office/drawing/2014/main" id="{99243A96-4D6A-40D2-8EAA-0FA8260E5C13}"/>
                </a:ext>
              </a:extLst>
            </p:cNvPr>
            <p:cNvSpPr txBox="1"/>
            <p:nvPr/>
          </p:nvSpPr>
          <p:spPr>
            <a:xfrm>
              <a:off x="3564125" y="2229879"/>
              <a:ext cx="5426710" cy="2377574"/>
            </a:xfrm>
            <a:prstGeom prst="rect">
              <a:avLst/>
            </a:prstGeom>
          </p:spPr>
          <p:txBody>
            <a:bodyPr vert="horz" wrap="square" lIns="0" tIns="0" rIns="0" bIns="0" rtlCol="0">
              <a:spAutoFit/>
            </a:bodyPr>
            <a:lstStyle/>
            <a:p>
              <a:pPr marL="9525"/>
              <a:r>
                <a:rPr sz="1200" b="1" spc="4" dirty="0">
                  <a:solidFill>
                    <a:srgbClr val="222222"/>
                  </a:solidFill>
                  <a:latin typeface="Trebuchet MS"/>
                  <a:cs typeface="Trebuchet MS"/>
                </a:rPr>
                <a:t>Back</a:t>
              </a:r>
              <a:r>
                <a:rPr sz="1200" b="1" spc="-49" dirty="0">
                  <a:solidFill>
                    <a:srgbClr val="222222"/>
                  </a:solidFill>
                  <a:latin typeface="Trebuchet MS"/>
                  <a:cs typeface="Trebuchet MS"/>
                </a:rPr>
                <a:t> </a:t>
              </a:r>
              <a:r>
                <a:rPr sz="1200" b="1" spc="-23" dirty="0">
                  <a:solidFill>
                    <a:srgbClr val="222222"/>
                  </a:solidFill>
                  <a:latin typeface="Trebuchet MS"/>
                  <a:cs typeface="Trebuchet MS"/>
                </a:rPr>
                <a:t>translation</a:t>
              </a:r>
              <a:r>
                <a:rPr sz="1200" b="1" spc="-49" dirty="0">
                  <a:solidFill>
                    <a:srgbClr val="222222"/>
                  </a:solidFill>
                  <a:latin typeface="Trebuchet MS"/>
                  <a:cs typeface="Trebuchet MS"/>
                </a:rPr>
                <a:t> </a:t>
              </a:r>
              <a:r>
                <a:rPr sz="1200" b="1" spc="-23" dirty="0">
                  <a:solidFill>
                    <a:srgbClr val="222222"/>
                  </a:solidFill>
                  <a:latin typeface="Trebuchet MS"/>
                  <a:cs typeface="Trebuchet MS"/>
                </a:rPr>
                <a:t>from</a:t>
              </a:r>
              <a:r>
                <a:rPr sz="1200" b="1" spc="-49" dirty="0">
                  <a:solidFill>
                    <a:srgbClr val="222222"/>
                  </a:solidFill>
                  <a:latin typeface="Trebuchet MS"/>
                  <a:cs typeface="Trebuchet MS"/>
                </a:rPr>
                <a:t> </a:t>
              </a:r>
              <a:r>
                <a:rPr sz="1200" b="1" spc="-8" dirty="0">
                  <a:solidFill>
                    <a:srgbClr val="222222"/>
                  </a:solidFill>
                  <a:latin typeface="Trebuchet MS"/>
                  <a:cs typeface="Trebuchet MS"/>
                </a:rPr>
                <a:t>Japanese</a:t>
              </a:r>
              <a:r>
                <a:rPr sz="1200" b="1" spc="-49" dirty="0">
                  <a:solidFill>
                    <a:srgbClr val="222222"/>
                  </a:solidFill>
                  <a:latin typeface="Trebuchet MS"/>
                  <a:cs typeface="Trebuchet MS"/>
                </a:rPr>
                <a:t> </a:t>
              </a:r>
              <a:r>
                <a:rPr sz="1200" b="1" spc="-19" dirty="0">
                  <a:solidFill>
                    <a:srgbClr val="222222"/>
                  </a:solidFill>
                  <a:latin typeface="Trebuchet MS"/>
                  <a:cs typeface="Trebuchet MS"/>
                </a:rPr>
                <a:t>(old)</a:t>
              </a:r>
              <a:endParaRPr sz="1200" dirty="0">
                <a:latin typeface="Trebuchet MS"/>
                <a:cs typeface="Trebuchet MS"/>
              </a:endParaRPr>
            </a:p>
            <a:p>
              <a:pPr marL="9525" marR="46196">
                <a:spcBef>
                  <a:spcPts val="34"/>
                </a:spcBef>
              </a:pPr>
              <a:r>
                <a:rPr sz="1200" spc="-15" dirty="0">
                  <a:latin typeface="Trebuchet MS"/>
                  <a:cs typeface="Trebuchet MS"/>
                </a:rPr>
                <a:t>Kilimanjaro</a:t>
              </a:r>
              <a:r>
                <a:rPr sz="1200" spc="-49" dirty="0">
                  <a:latin typeface="Trebuchet MS"/>
                  <a:cs typeface="Trebuchet MS"/>
                </a:rPr>
                <a:t> </a:t>
              </a:r>
              <a:r>
                <a:rPr sz="1200" spc="26" dirty="0">
                  <a:latin typeface="Trebuchet MS"/>
                  <a:cs typeface="Trebuchet MS"/>
                </a:rPr>
                <a:t>is</a:t>
              </a:r>
              <a:r>
                <a:rPr sz="1200" spc="-49" dirty="0">
                  <a:latin typeface="Trebuchet MS"/>
                  <a:cs typeface="Trebuchet MS"/>
                </a:rPr>
                <a:t> </a:t>
              </a:r>
              <a:r>
                <a:rPr sz="1200" dirty="0">
                  <a:latin typeface="Trebuchet MS"/>
                  <a:cs typeface="Trebuchet MS"/>
                </a:rPr>
                <a:t>19,710</a:t>
              </a:r>
              <a:r>
                <a:rPr sz="1200" spc="-49" dirty="0">
                  <a:latin typeface="Trebuchet MS"/>
                  <a:cs typeface="Trebuchet MS"/>
                </a:rPr>
                <a:t> </a:t>
              </a:r>
              <a:r>
                <a:rPr sz="1200" spc="-30" dirty="0">
                  <a:latin typeface="Trebuchet MS"/>
                  <a:cs typeface="Trebuchet MS"/>
                </a:rPr>
                <a:t>feet</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8" dirty="0">
                  <a:latin typeface="Trebuchet MS"/>
                  <a:cs typeface="Trebuchet MS"/>
                </a:rPr>
                <a:t>mountain</a:t>
              </a:r>
              <a:r>
                <a:rPr sz="1200" spc="-49" dirty="0">
                  <a:latin typeface="Trebuchet MS"/>
                  <a:cs typeface="Trebuchet MS"/>
                </a:rPr>
                <a:t> </a:t>
              </a:r>
              <a:r>
                <a:rPr sz="1200" spc="-8" dirty="0">
                  <a:latin typeface="Trebuchet MS"/>
                  <a:cs typeface="Trebuchet MS"/>
                </a:rPr>
                <a:t>covered</a:t>
              </a:r>
              <a:r>
                <a:rPr sz="1200" spc="-49" dirty="0">
                  <a:latin typeface="Trebuchet MS"/>
                  <a:cs typeface="Trebuchet MS"/>
                </a:rPr>
                <a:t> </a:t>
              </a:r>
              <a:r>
                <a:rPr sz="1200" spc="-30" dirty="0">
                  <a:latin typeface="Trebuchet MS"/>
                  <a:cs typeface="Trebuchet MS"/>
                </a:rPr>
                <a:t>with</a:t>
              </a:r>
              <a:r>
                <a:rPr sz="1200" spc="-49" dirty="0">
                  <a:latin typeface="Trebuchet MS"/>
                  <a:cs typeface="Trebuchet MS"/>
                </a:rPr>
                <a:t> </a:t>
              </a:r>
              <a:r>
                <a:rPr sz="1200" spc="-8" dirty="0">
                  <a:latin typeface="Trebuchet MS"/>
                  <a:cs typeface="Trebuchet MS"/>
                </a:rPr>
                <a:t>snow,</a:t>
              </a:r>
              <a:r>
                <a:rPr sz="1200" spc="-49" dirty="0">
                  <a:latin typeface="Trebuchet MS"/>
                  <a:cs typeface="Trebuchet MS"/>
                </a:rPr>
                <a:t> </a:t>
              </a:r>
              <a:r>
                <a:rPr sz="1200" spc="4" dirty="0">
                  <a:latin typeface="Trebuchet MS"/>
                  <a:cs typeface="Trebuchet MS"/>
                </a:rPr>
                <a:t>and</a:t>
              </a:r>
              <a:r>
                <a:rPr sz="1200" spc="-49" dirty="0">
                  <a:latin typeface="Trebuchet MS"/>
                  <a:cs typeface="Trebuchet MS"/>
                </a:rPr>
                <a:t> </a:t>
              </a:r>
              <a:r>
                <a:rPr sz="1200" spc="-53" dirty="0">
                  <a:latin typeface="Trebuchet MS"/>
                  <a:cs typeface="Trebuchet MS"/>
                </a:rPr>
                <a:t>it</a:t>
              </a:r>
              <a:r>
                <a:rPr sz="1200" spc="-49" dirty="0">
                  <a:latin typeface="Trebuchet MS"/>
                  <a:cs typeface="Trebuchet MS"/>
                </a:rPr>
                <a:t> </a:t>
              </a:r>
              <a:r>
                <a:rPr sz="1200" spc="26" dirty="0">
                  <a:latin typeface="Trebuchet MS"/>
                  <a:cs typeface="Trebuchet MS"/>
                </a:rPr>
                <a:t>is</a:t>
              </a:r>
              <a:r>
                <a:rPr sz="1200" spc="-49" dirty="0">
                  <a:latin typeface="Trebuchet MS"/>
                  <a:cs typeface="Trebuchet MS"/>
                </a:rPr>
                <a:t> </a:t>
              </a:r>
              <a:r>
                <a:rPr sz="1200" spc="19" dirty="0">
                  <a:latin typeface="Trebuchet MS"/>
                  <a:cs typeface="Trebuchet MS"/>
                </a:rPr>
                <a:t>said</a:t>
              </a:r>
              <a:r>
                <a:rPr sz="1200" spc="-49" dirty="0">
                  <a:latin typeface="Trebuchet MS"/>
                  <a:cs typeface="Trebuchet MS"/>
                </a:rPr>
                <a:t> </a:t>
              </a:r>
              <a:r>
                <a:rPr sz="1200" spc="-30" dirty="0">
                  <a:latin typeface="Trebuchet MS"/>
                  <a:cs typeface="Trebuchet MS"/>
                </a:rPr>
                <a:t>that</a:t>
              </a:r>
              <a:r>
                <a:rPr sz="1200" spc="-23"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4" dirty="0">
                  <a:latin typeface="Trebuchet MS"/>
                  <a:cs typeface="Trebuchet MS"/>
                </a:rPr>
                <a:t>highest</a:t>
              </a:r>
              <a:r>
                <a:rPr sz="1200" spc="-49" dirty="0">
                  <a:latin typeface="Trebuchet MS"/>
                  <a:cs typeface="Trebuchet MS"/>
                </a:rPr>
                <a:t> </a:t>
              </a:r>
              <a:r>
                <a:rPr sz="1200" spc="-8" dirty="0">
                  <a:latin typeface="Trebuchet MS"/>
                  <a:cs typeface="Trebuchet MS"/>
                </a:rPr>
                <a:t>mountain</a:t>
              </a:r>
              <a:r>
                <a:rPr sz="1200" spc="-49" dirty="0">
                  <a:latin typeface="Trebuchet MS"/>
                  <a:cs typeface="Trebuchet MS"/>
                </a:rPr>
                <a:t> </a:t>
              </a:r>
              <a:r>
                <a:rPr sz="1200" spc="-19" dirty="0">
                  <a:latin typeface="Trebuchet MS"/>
                  <a:cs typeface="Trebuchet MS"/>
                </a:rPr>
                <a:t>in</a:t>
              </a:r>
              <a:r>
                <a:rPr sz="1200" spc="-49" dirty="0">
                  <a:latin typeface="Trebuchet MS"/>
                  <a:cs typeface="Trebuchet MS"/>
                </a:rPr>
                <a:t> </a:t>
              </a:r>
              <a:r>
                <a:rPr sz="1200" spc="-19" dirty="0">
                  <a:latin typeface="Trebuchet MS"/>
                  <a:cs typeface="Trebuchet MS"/>
                </a:rPr>
                <a:t>Africa.</a:t>
              </a:r>
              <a:r>
                <a:rPr sz="1200" spc="-49" dirty="0">
                  <a:latin typeface="Trebuchet MS"/>
                  <a:cs typeface="Trebuchet MS"/>
                </a:rPr>
                <a:t> </a:t>
              </a:r>
              <a:r>
                <a:rPr sz="1200" spc="15" dirty="0">
                  <a:latin typeface="Trebuchet MS"/>
                  <a:cs typeface="Trebuchet MS"/>
                </a:rPr>
                <a:t>Top</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30" dirty="0">
                  <a:latin typeface="Trebuchet MS"/>
                  <a:cs typeface="Trebuchet MS"/>
                </a:rPr>
                <a:t>west,</a:t>
              </a:r>
              <a:r>
                <a:rPr sz="1200" spc="-49" dirty="0">
                  <a:latin typeface="Trebuchet MS"/>
                  <a:cs typeface="Trebuchet MS"/>
                </a:rPr>
                <a:t> </a:t>
              </a:r>
              <a:r>
                <a:rPr sz="1200" spc="-30" dirty="0">
                  <a:latin typeface="Trebuchet MS"/>
                  <a:cs typeface="Trebuchet MS"/>
                </a:rPr>
                <a:t>“Ngaje</a:t>
              </a:r>
              <a:r>
                <a:rPr sz="1200" spc="-49" dirty="0">
                  <a:latin typeface="Trebuchet MS"/>
                  <a:cs typeface="Trebuchet MS"/>
                </a:rPr>
                <a:t> </a:t>
              </a:r>
              <a:r>
                <a:rPr sz="1200" spc="-15" dirty="0">
                  <a:latin typeface="Trebuchet MS"/>
                  <a:cs typeface="Trebuchet MS"/>
                </a:rPr>
                <a:t>Ngai”</a:t>
              </a:r>
              <a:r>
                <a:rPr sz="1200" spc="-49" dirty="0">
                  <a:latin typeface="Trebuchet MS"/>
                  <a:cs typeface="Trebuchet MS"/>
                </a:rPr>
                <a:t> </a:t>
              </a:r>
              <a:r>
                <a:rPr sz="1200" spc="-19" dirty="0">
                  <a:latin typeface="Trebuchet MS"/>
                  <a:cs typeface="Trebuchet MS"/>
                </a:rPr>
                <a:t>in</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38" dirty="0">
                  <a:latin typeface="Trebuchet MS"/>
                  <a:cs typeface="Trebuchet MS"/>
                </a:rPr>
                <a:t>Maasai</a:t>
              </a:r>
              <a:r>
                <a:rPr sz="1200" spc="23" dirty="0">
                  <a:latin typeface="Trebuchet MS"/>
                  <a:cs typeface="Trebuchet MS"/>
                </a:rPr>
                <a:t> </a:t>
              </a:r>
              <a:r>
                <a:rPr sz="1200" spc="-11" dirty="0">
                  <a:latin typeface="Trebuchet MS"/>
                  <a:cs typeface="Trebuchet MS"/>
                </a:rPr>
                <a:t>language,</a:t>
              </a:r>
              <a:r>
                <a:rPr sz="1200" spc="-49" dirty="0">
                  <a:latin typeface="Trebuchet MS"/>
                  <a:cs typeface="Trebuchet MS"/>
                </a:rPr>
                <a:t> </a:t>
              </a:r>
              <a:r>
                <a:rPr sz="1200" spc="34" dirty="0">
                  <a:latin typeface="Trebuchet MS"/>
                  <a:cs typeface="Trebuchet MS"/>
                </a:rPr>
                <a:t>has</a:t>
              </a:r>
              <a:r>
                <a:rPr sz="1200" spc="-49" dirty="0">
                  <a:latin typeface="Trebuchet MS"/>
                  <a:cs typeface="Trebuchet MS"/>
                </a:rPr>
                <a:t> </a:t>
              </a:r>
              <a:r>
                <a:rPr sz="1200" spc="-11" dirty="0">
                  <a:latin typeface="Trebuchet MS"/>
                  <a:cs typeface="Trebuchet MS"/>
                </a:rPr>
                <a:t>been</a:t>
              </a:r>
              <a:r>
                <a:rPr sz="1200" spc="-49" dirty="0">
                  <a:latin typeface="Trebuchet MS"/>
                  <a:cs typeface="Trebuchet MS"/>
                </a:rPr>
                <a:t> </a:t>
              </a:r>
              <a:r>
                <a:rPr sz="1200" spc="-26" dirty="0">
                  <a:latin typeface="Trebuchet MS"/>
                  <a:cs typeface="Trebuchet MS"/>
                </a:rPr>
                <a:t>referred</a:t>
              </a:r>
              <a:r>
                <a:rPr sz="1200" spc="-49" dirty="0">
                  <a:latin typeface="Trebuchet MS"/>
                  <a:cs typeface="Trebuchet MS"/>
                </a:rPr>
                <a:t> </a:t>
              </a:r>
              <a:r>
                <a:rPr sz="1200" spc="-19" dirty="0">
                  <a:latin typeface="Trebuchet MS"/>
                  <a:cs typeface="Trebuchet MS"/>
                </a:rPr>
                <a:t>to</a:t>
              </a:r>
              <a:r>
                <a:rPr sz="1200" spc="-49" dirty="0">
                  <a:latin typeface="Trebuchet MS"/>
                  <a:cs typeface="Trebuchet MS"/>
                </a:rPr>
                <a:t> </a:t>
              </a:r>
              <a:r>
                <a:rPr sz="1200" spc="53" dirty="0">
                  <a:latin typeface="Trebuchet MS"/>
                  <a:cs typeface="Trebuchet MS"/>
                </a:rPr>
                <a:t>as</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23" dirty="0">
                  <a:latin typeface="Trebuchet MS"/>
                  <a:cs typeface="Trebuchet MS"/>
                </a:rPr>
                <a:t>house</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15" dirty="0">
                  <a:latin typeface="Trebuchet MS"/>
                  <a:cs typeface="Trebuchet MS"/>
                </a:rPr>
                <a:t>God.</a:t>
              </a:r>
              <a:r>
                <a:rPr sz="1200" spc="-49" dirty="0">
                  <a:latin typeface="Trebuchet MS"/>
                  <a:cs typeface="Trebuchet MS"/>
                </a:rPr>
                <a:t> </a:t>
              </a:r>
              <a:r>
                <a:rPr sz="1200" dirty="0">
                  <a:latin typeface="Trebuchet MS"/>
                  <a:cs typeface="Trebuchet MS"/>
                </a:rPr>
                <a:t>The</a:t>
              </a:r>
              <a:r>
                <a:rPr sz="1200" spc="-49" dirty="0">
                  <a:latin typeface="Trebuchet MS"/>
                  <a:cs typeface="Trebuchet MS"/>
                </a:rPr>
                <a:t> </a:t>
              </a:r>
              <a:r>
                <a:rPr sz="1200" spc="-15" dirty="0">
                  <a:latin typeface="Trebuchet MS"/>
                  <a:cs typeface="Trebuchet MS"/>
                </a:rPr>
                <a:t>top</a:t>
              </a:r>
              <a:r>
                <a:rPr sz="1200" spc="-49" dirty="0">
                  <a:latin typeface="Trebuchet MS"/>
                  <a:cs typeface="Trebuchet MS"/>
                </a:rPr>
                <a:t> </a:t>
              </a:r>
              <a:r>
                <a:rPr sz="1200" spc="15" dirty="0">
                  <a:latin typeface="Trebuchet MS"/>
                  <a:cs typeface="Trebuchet MS"/>
                </a:rPr>
                <a:t>close</a:t>
              </a:r>
              <a:r>
                <a:rPr sz="1200" spc="-49" dirty="0">
                  <a:latin typeface="Trebuchet MS"/>
                  <a:cs typeface="Trebuchet MS"/>
                </a:rPr>
                <a:t> </a:t>
              </a:r>
              <a:r>
                <a:rPr sz="1200" spc="-19" dirty="0">
                  <a:latin typeface="Trebuchet MS"/>
                  <a:cs typeface="Trebuchet MS"/>
                </a:rPr>
                <a:t>to</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30" dirty="0">
                  <a:latin typeface="Trebuchet MS"/>
                  <a:cs typeface="Trebuchet MS"/>
                </a:rPr>
                <a:t>west,</a:t>
              </a:r>
              <a:r>
                <a:rPr sz="1200" spc="-19" dirty="0">
                  <a:latin typeface="Trebuchet MS"/>
                  <a:cs typeface="Trebuchet MS"/>
                </a:rPr>
                <a:t> </a:t>
              </a:r>
              <a:r>
                <a:rPr sz="1200" spc="-34" dirty="0">
                  <a:latin typeface="Trebuchet MS"/>
                  <a:cs typeface="Trebuchet MS"/>
                </a:rPr>
                <a:t>there</a:t>
              </a:r>
              <a:r>
                <a:rPr sz="1200" spc="-49" dirty="0">
                  <a:latin typeface="Trebuchet MS"/>
                  <a:cs typeface="Trebuchet MS"/>
                </a:rPr>
                <a:t> </a:t>
              </a:r>
              <a:r>
                <a:rPr sz="1200" spc="26" dirty="0">
                  <a:latin typeface="Trebuchet MS"/>
                  <a:cs typeface="Trebuchet MS"/>
                </a:rPr>
                <a:t>is</a:t>
              </a:r>
              <a:r>
                <a:rPr sz="1200" spc="-49" dirty="0">
                  <a:latin typeface="Trebuchet MS"/>
                  <a:cs typeface="Trebuchet MS"/>
                </a:rPr>
                <a:t> </a:t>
              </a:r>
              <a:r>
                <a:rPr sz="1200" spc="11" dirty="0">
                  <a:latin typeface="Trebuchet MS"/>
                  <a:cs typeface="Trebuchet MS"/>
                </a:rPr>
                <a:t>a</a:t>
              </a:r>
              <a:r>
                <a:rPr sz="1200" spc="-49" dirty="0">
                  <a:latin typeface="Trebuchet MS"/>
                  <a:cs typeface="Trebuchet MS"/>
                </a:rPr>
                <a:t> </a:t>
              </a:r>
              <a:r>
                <a:rPr sz="1200" spc="-60" dirty="0">
                  <a:latin typeface="Trebuchet MS"/>
                  <a:cs typeface="Trebuchet MS"/>
                </a:rPr>
                <a:t>dry,</a:t>
              </a:r>
              <a:r>
                <a:rPr sz="1200" spc="-49" dirty="0">
                  <a:latin typeface="Trebuchet MS"/>
                  <a:cs typeface="Trebuchet MS"/>
                </a:rPr>
                <a:t> </a:t>
              </a:r>
              <a:r>
                <a:rPr sz="1200" spc="-11" dirty="0">
                  <a:latin typeface="Trebuchet MS"/>
                  <a:cs typeface="Trebuchet MS"/>
                </a:rPr>
                <a:t>frozen</a:t>
              </a:r>
              <a:r>
                <a:rPr sz="1200" spc="-49" dirty="0">
                  <a:latin typeface="Trebuchet MS"/>
                  <a:cs typeface="Trebuchet MS"/>
                </a:rPr>
                <a:t> </a:t>
              </a:r>
              <a:r>
                <a:rPr sz="1200" spc="30" dirty="0">
                  <a:latin typeface="Trebuchet MS"/>
                  <a:cs typeface="Trebuchet MS"/>
                </a:rPr>
                <a:t>carcass</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11" dirty="0">
                  <a:latin typeface="Trebuchet MS"/>
                  <a:cs typeface="Trebuchet MS"/>
                </a:rPr>
                <a:t>a</a:t>
              </a:r>
              <a:r>
                <a:rPr sz="1200" spc="-49" dirty="0">
                  <a:latin typeface="Trebuchet MS"/>
                  <a:cs typeface="Trebuchet MS"/>
                </a:rPr>
                <a:t> </a:t>
              </a:r>
              <a:r>
                <a:rPr sz="1200" spc="-23" dirty="0">
                  <a:latin typeface="Trebuchet MS"/>
                  <a:cs typeface="Trebuchet MS"/>
                </a:rPr>
                <a:t>leopard.</a:t>
              </a:r>
              <a:r>
                <a:rPr sz="1200" spc="-49" dirty="0">
                  <a:latin typeface="Trebuchet MS"/>
                  <a:cs typeface="Trebuchet MS"/>
                </a:rPr>
                <a:t> </a:t>
              </a:r>
              <a:r>
                <a:rPr sz="1200" b="1" u="sng" spc="-15" dirty="0">
                  <a:effectLst>
                    <a:outerShdw blurRad="38100" dist="38100" dir="2700000" algn="tl">
                      <a:srgbClr val="000000">
                        <a:alpha val="43137"/>
                      </a:srgbClr>
                    </a:outerShdw>
                  </a:effectLst>
                  <a:latin typeface="Trebuchet MS"/>
                  <a:cs typeface="Trebuchet MS"/>
                </a:rPr>
                <a:t>Whether</a:t>
              </a:r>
              <a:r>
                <a:rPr sz="1200" b="1" u="sng" spc="-49" dirty="0">
                  <a:effectLst>
                    <a:outerShdw blurRad="38100" dist="38100" dir="2700000" algn="tl">
                      <a:srgbClr val="000000">
                        <a:alpha val="43137"/>
                      </a:srgbClr>
                    </a:outerShdw>
                  </a:effectLst>
                  <a:latin typeface="Trebuchet MS"/>
                  <a:cs typeface="Trebuchet MS"/>
                </a:rPr>
                <a:t> </a:t>
              </a:r>
              <a:r>
                <a:rPr sz="1200" b="1" u="sng" spc="-30" dirty="0">
                  <a:effectLst>
                    <a:outerShdw blurRad="38100" dist="38100" dir="2700000" algn="tl">
                      <a:srgbClr val="000000">
                        <a:alpha val="43137"/>
                      </a:srgbClr>
                    </a:outerShdw>
                  </a:effectLst>
                  <a:latin typeface="Trebuchet MS"/>
                  <a:cs typeface="Trebuchet MS"/>
                </a:rPr>
                <a:t>the</a:t>
              </a:r>
              <a:r>
                <a:rPr sz="1200" b="1" u="sng" spc="-49" dirty="0">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leopard</a:t>
              </a:r>
              <a:r>
                <a:rPr sz="1200" b="1" u="sng" spc="-49" dirty="0">
                  <a:effectLst>
                    <a:outerShdw blurRad="38100" dist="38100" dir="2700000" algn="tl">
                      <a:srgbClr val="000000">
                        <a:alpha val="43137"/>
                      </a:srgbClr>
                    </a:outerShdw>
                  </a:effectLst>
                  <a:latin typeface="Trebuchet MS"/>
                  <a:cs typeface="Trebuchet MS"/>
                </a:rPr>
                <a:t> </a:t>
              </a:r>
              <a:r>
                <a:rPr sz="1200" b="1" u="sng" spc="4" dirty="0">
                  <a:effectLst>
                    <a:outerShdw blurRad="38100" dist="38100" dir="2700000" algn="tl">
                      <a:srgbClr val="000000">
                        <a:alpha val="43137"/>
                      </a:srgbClr>
                    </a:outerShdw>
                  </a:effectLst>
                  <a:latin typeface="Trebuchet MS"/>
                  <a:cs typeface="Trebuchet MS"/>
                </a:rPr>
                <a:t>had</a:t>
              </a:r>
              <a:r>
                <a:rPr sz="1200" b="1" u="sng" spc="-49" dirty="0">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what</a:t>
              </a:r>
              <a:r>
                <a:rPr sz="1200" b="1" u="sng" spc="-49" dirty="0">
                  <a:effectLst>
                    <a:outerShdw blurRad="38100" dist="38100" dir="2700000" algn="tl">
                      <a:srgbClr val="000000">
                        <a:alpha val="43137"/>
                      </a:srgbClr>
                    </a:outerShdw>
                  </a:effectLst>
                  <a:latin typeface="Trebuchet MS"/>
                  <a:cs typeface="Trebuchet MS"/>
                </a:rPr>
                <a:t> </a:t>
              </a:r>
              <a:r>
                <a:rPr sz="1200" b="1" u="sng" spc="-30" dirty="0">
                  <a:effectLst>
                    <a:outerShdw blurRad="38100" dist="38100" dir="2700000" algn="tl">
                      <a:srgbClr val="000000">
                        <a:alpha val="43137"/>
                      </a:srgbClr>
                    </a:outerShdw>
                  </a:effectLst>
                  <a:latin typeface="Trebuchet MS"/>
                  <a:cs typeface="Trebuchet MS"/>
                </a:rPr>
                <a:t>the</a:t>
              </a:r>
              <a:r>
                <a:rPr sz="1200" b="1" u="sng" spc="-19" dirty="0">
                  <a:effectLst>
                    <a:outerShdw blurRad="38100" dist="38100" dir="2700000" algn="tl">
                      <a:srgbClr val="000000">
                        <a:alpha val="43137"/>
                      </a:srgbClr>
                    </a:outerShdw>
                  </a:effectLst>
                  <a:latin typeface="Trebuchet MS"/>
                  <a:cs typeface="Trebuchet MS"/>
                </a:rPr>
                <a:t> </a:t>
              </a:r>
              <a:r>
                <a:rPr sz="1200" b="1" u="sng" spc="4" dirty="0">
                  <a:effectLst>
                    <a:outerShdw blurRad="38100" dist="38100" dir="2700000" algn="tl">
                      <a:srgbClr val="000000">
                        <a:alpha val="43137"/>
                      </a:srgbClr>
                    </a:outerShdw>
                  </a:effectLst>
                  <a:latin typeface="Trebuchet MS"/>
                  <a:cs typeface="Trebuchet MS"/>
                </a:rPr>
                <a:t>demand</a:t>
              </a:r>
              <a:r>
                <a:rPr sz="1200" b="1" u="sng" spc="-49" dirty="0">
                  <a:effectLst>
                    <a:outerShdw blurRad="38100" dist="38100" dir="2700000" algn="tl">
                      <a:srgbClr val="000000">
                        <a:alpha val="43137"/>
                      </a:srgbClr>
                    </a:outerShdw>
                  </a:effectLst>
                  <a:latin typeface="Trebuchet MS"/>
                  <a:cs typeface="Trebuchet MS"/>
                </a:rPr>
                <a:t> </a:t>
              </a:r>
              <a:r>
                <a:rPr sz="1200" b="1" u="sng" spc="-26" dirty="0">
                  <a:effectLst>
                    <a:outerShdw blurRad="38100" dist="38100" dir="2700000" algn="tl">
                      <a:srgbClr val="000000">
                        <a:alpha val="43137"/>
                      </a:srgbClr>
                    </a:outerShdw>
                  </a:effectLst>
                  <a:latin typeface="Trebuchet MS"/>
                  <a:cs typeface="Trebuchet MS"/>
                </a:rPr>
                <a:t>at</a:t>
              </a:r>
              <a:r>
                <a:rPr sz="1200" b="1" u="sng" spc="-49" dirty="0">
                  <a:effectLst>
                    <a:outerShdw blurRad="38100" dist="38100" dir="2700000" algn="tl">
                      <a:srgbClr val="000000">
                        <a:alpha val="43137"/>
                      </a:srgbClr>
                    </a:outerShdw>
                  </a:effectLst>
                  <a:latin typeface="Trebuchet MS"/>
                  <a:cs typeface="Trebuchet MS"/>
                </a:rPr>
                <a:t> </a:t>
              </a:r>
              <a:r>
                <a:rPr sz="1200" b="1" u="sng" spc="-30" dirty="0">
                  <a:effectLst>
                    <a:outerShdw blurRad="38100" dist="38100" dir="2700000" algn="tl">
                      <a:srgbClr val="000000">
                        <a:alpha val="43137"/>
                      </a:srgbClr>
                    </a:outerShdw>
                  </a:effectLst>
                  <a:latin typeface="Trebuchet MS"/>
                  <a:cs typeface="Trebuchet MS"/>
                </a:rPr>
                <a:t>that</a:t>
              </a:r>
              <a:r>
                <a:rPr sz="1200" b="1" u="sng" spc="-49" dirty="0">
                  <a:effectLst>
                    <a:outerShdw blurRad="38100" dist="38100" dir="2700000" algn="tl">
                      <a:srgbClr val="000000">
                        <a:alpha val="43137"/>
                      </a:srgbClr>
                    </a:outerShdw>
                  </a:effectLst>
                  <a:latin typeface="Trebuchet MS"/>
                  <a:cs typeface="Trebuchet MS"/>
                </a:rPr>
                <a:t> </a:t>
              </a:r>
              <a:r>
                <a:rPr sz="1200" b="1" u="sng" spc="-45" dirty="0">
                  <a:effectLst>
                    <a:outerShdw blurRad="38100" dist="38100" dir="2700000" algn="tl">
                      <a:srgbClr val="000000">
                        <a:alpha val="43137"/>
                      </a:srgbClr>
                    </a:outerShdw>
                  </a:effectLst>
                  <a:latin typeface="Trebuchet MS"/>
                  <a:cs typeface="Trebuchet MS"/>
                </a:rPr>
                <a:t>altitude,</a:t>
              </a:r>
              <a:r>
                <a:rPr sz="1200" b="1" u="sng" spc="-49" dirty="0">
                  <a:effectLst>
                    <a:outerShdw blurRad="38100" dist="38100" dir="2700000" algn="tl">
                      <a:srgbClr val="000000">
                        <a:alpha val="43137"/>
                      </a:srgbClr>
                    </a:outerShdw>
                  </a:effectLst>
                  <a:latin typeface="Trebuchet MS"/>
                  <a:cs typeface="Trebuchet MS"/>
                </a:rPr>
                <a:t> </a:t>
              </a:r>
              <a:r>
                <a:rPr sz="1200" b="1" u="sng" spc="-34" dirty="0">
                  <a:effectLst>
                    <a:outerShdw blurRad="38100" dist="38100" dir="2700000" algn="tl">
                      <a:srgbClr val="000000">
                        <a:alpha val="43137"/>
                      </a:srgbClr>
                    </a:outerShdw>
                  </a:effectLst>
                  <a:latin typeface="Trebuchet MS"/>
                  <a:cs typeface="Trebuchet MS"/>
                </a:rPr>
                <a:t>there</a:t>
              </a:r>
              <a:r>
                <a:rPr sz="1200" b="1" u="sng" spc="-49" dirty="0">
                  <a:effectLst>
                    <a:outerShdw blurRad="38100" dist="38100" dir="2700000" algn="tl">
                      <a:srgbClr val="000000">
                        <a:alpha val="43137"/>
                      </a:srgbClr>
                    </a:outerShdw>
                  </a:effectLst>
                  <a:latin typeface="Trebuchet MS"/>
                  <a:cs typeface="Trebuchet MS"/>
                </a:rPr>
                <a:t> </a:t>
              </a:r>
              <a:r>
                <a:rPr sz="1200" b="1" u="sng" spc="26" dirty="0">
                  <a:effectLst>
                    <a:outerShdw blurRad="38100" dist="38100" dir="2700000" algn="tl">
                      <a:srgbClr val="000000">
                        <a:alpha val="43137"/>
                      </a:srgbClr>
                    </a:outerShdw>
                  </a:effectLst>
                  <a:latin typeface="Trebuchet MS"/>
                  <a:cs typeface="Trebuchet MS"/>
                </a:rPr>
                <a:t>is</a:t>
              </a:r>
              <a:r>
                <a:rPr sz="1200" b="1" u="sng" spc="-49" dirty="0">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no</a:t>
              </a:r>
              <a:r>
                <a:rPr sz="1200" b="1" u="sng" spc="-49" dirty="0">
                  <a:effectLst>
                    <a:outerShdw blurRad="38100" dist="38100" dir="2700000" algn="tl">
                      <a:srgbClr val="000000">
                        <a:alpha val="43137"/>
                      </a:srgbClr>
                    </a:outerShdw>
                  </a:effectLst>
                  <a:latin typeface="Trebuchet MS"/>
                  <a:cs typeface="Trebuchet MS"/>
                </a:rPr>
                <a:t> </a:t>
              </a:r>
              <a:r>
                <a:rPr sz="1200" b="1" u="sng" spc="-30" dirty="0">
                  <a:effectLst>
                    <a:outerShdw blurRad="38100" dist="38100" dir="2700000" algn="tl">
                      <a:srgbClr val="000000">
                        <a:alpha val="43137"/>
                      </a:srgbClr>
                    </a:outerShdw>
                  </a:effectLst>
                  <a:latin typeface="Trebuchet MS"/>
                  <a:cs typeface="Trebuchet MS"/>
                </a:rPr>
                <a:t>that</a:t>
              </a:r>
              <a:r>
                <a:rPr sz="1200" b="1" u="sng" spc="-49" dirty="0">
                  <a:effectLst>
                    <a:outerShdw blurRad="38100" dist="38100" dir="2700000" algn="tl">
                      <a:srgbClr val="000000">
                        <a:alpha val="43137"/>
                      </a:srgbClr>
                    </a:outerShdw>
                  </a:effectLst>
                  <a:latin typeface="Trebuchet MS"/>
                  <a:cs typeface="Trebuchet MS"/>
                </a:rPr>
                <a:t> </a:t>
              </a:r>
              <a:r>
                <a:rPr sz="1200" b="1" u="sng" spc="4" dirty="0">
                  <a:effectLst>
                    <a:outerShdw blurRad="38100" dist="38100" dir="2700000" algn="tl">
                      <a:srgbClr val="000000">
                        <a:alpha val="43137"/>
                      </a:srgbClr>
                    </a:outerShdw>
                  </a:effectLst>
                  <a:latin typeface="Trebuchet MS"/>
                  <a:cs typeface="Trebuchet MS"/>
                </a:rPr>
                <a:t>nobody</a:t>
              </a:r>
              <a:r>
                <a:rPr sz="1200" b="1" u="sng" spc="-49" dirty="0">
                  <a:effectLst>
                    <a:outerShdw blurRad="38100" dist="38100" dir="2700000" algn="tl">
                      <a:srgbClr val="000000">
                        <a:alpha val="43137"/>
                      </a:srgbClr>
                    </a:outerShdw>
                  </a:effectLst>
                  <a:latin typeface="Trebuchet MS"/>
                  <a:cs typeface="Trebuchet MS"/>
                </a:rPr>
                <a:t> </a:t>
              </a:r>
              <a:r>
                <a:rPr sz="1200" b="1" u="sng" spc="-23" dirty="0">
                  <a:effectLst>
                    <a:outerShdw blurRad="38100" dist="38100" dir="2700000" algn="tl">
                      <a:srgbClr val="000000">
                        <a:alpha val="43137"/>
                      </a:srgbClr>
                    </a:outerShdw>
                  </a:effectLst>
                  <a:latin typeface="Trebuchet MS"/>
                  <a:cs typeface="Trebuchet MS"/>
                </a:rPr>
                <a:t>explained.</a:t>
              </a:r>
              <a:endParaRPr sz="1200" b="1" u="sng" dirty="0">
                <a:effectLst>
                  <a:outerShdw blurRad="38100" dist="38100" dir="2700000" algn="tl">
                    <a:srgbClr val="000000">
                      <a:alpha val="43137"/>
                    </a:srgbClr>
                  </a:outerShdw>
                </a:effectLst>
                <a:latin typeface="Trebuchet MS"/>
                <a:cs typeface="Trebuchet MS"/>
              </a:endParaRPr>
            </a:p>
            <a:p>
              <a:pPr>
                <a:spcBef>
                  <a:spcPts val="31"/>
                </a:spcBef>
              </a:pPr>
              <a:endParaRPr sz="1050" u="sng" dirty="0">
                <a:effectLst>
                  <a:outerShdw blurRad="38100" dist="38100" dir="2700000" algn="tl">
                    <a:srgbClr val="000000">
                      <a:alpha val="43137"/>
                    </a:srgbClr>
                  </a:outerShdw>
                </a:effectLst>
                <a:latin typeface="Times New Roman"/>
                <a:cs typeface="Times New Roman"/>
              </a:endParaRPr>
            </a:p>
            <a:p>
              <a:pPr marL="9525"/>
              <a:r>
                <a:rPr sz="1200" b="1" spc="4" dirty="0">
                  <a:latin typeface="Trebuchet MS"/>
                  <a:cs typeface="Trebuchet MS"/>
                </a:rPr>
                <a:t>Back</a:t>
              </a:r>
              <a:r>
                <a:rPr sz="1200" b="1" spc="-49" dirty="0">
                  <a:latin typeface="Trebuchet MS"/>
                  <a:cs typeface="Trebuchet MS"/>
                </a:rPr>
                <a:t> </a:t>
              </a:r>
              <a:r>
                <a:rPr sz="1200" b="1" spc="-23" dirty="0">
                  <a:latin typeface="Trebuchet MS"/>
                  <a:cs typeface="Trebuchet MS"/>
                </a:rPr>
                <a:t>translation</a:t>
              </a:r>
              <a:r>
                <a:rPr sz="1200" b="1" spc="-49" dirty="0">
                  <a:latin typeface="Trebuchet MS"/>
                  <a:cs typeface="Trebuchet MS"/>
                </a:rPr>
                <a:t> </a:t>
              </a:r>
              <a:r>
                <a:rPr sz="1200" b="1" spc="-23" dirty="0">
                  <a:latin typeface="Trebuchet MS"/>
                  <a:cs typeface="Trebuchet MS"/>
                </a:rPr>
                <a:t>from</a:t>
              </a:r>
              <a:r>
                <a:rPr sz="1200" b="1" spc="-49" dirty="0">
                  <a:latin typeface="Trebuchet MS"/>
                  <a:cs typeface="Trebuchet MS"/>
                </a:rPr>
                <a:t> </a:t>
              </a:r>
              <a:r>
                <a:rPr sz="1200" b="1" spc="-8" dirty="0">
                  <a:latin typeface="Trebuchet MS"/>
                  <a:cs typeface="Trebuchet MS"/>
                </a:rPr>
                <a:t>Japanese</a:t>
              </a:r>
              <a:r>
                <a:rPr sz="1200" b="1" spc="-49" dirty="0">
                  <a:latin typeface="Trebuchet MS"/>
                  <a:cs typeface="Trebuchet MS"/>
                </a:rPr>
                <a:t> </a:t>
              </a:r>
              <a:r>
                <a:rPr sz="1200" b="1" spc="-30" dirty="0">
                  <a:latin typeface="Trebuchet MS"/>
                  <a:cs typeface="Trebuchet MS"/>
                </a:rPr>
                <a:t>(new)</a:t>
              </a:r>
              <a:endParaRPr sz="1200" dirty="0">
                <a:latin typeface="Trebuchet MS"/>
                <a:cs typeface="Trebuchet MS"/>
              </a:endParaRPr>
            </a:p>
            <a:p>
              <a:pPr marL="9525" marR="3810">
                <a:spcBef>
                  <a:spcPts val="34"/>
                </a:spcBef>
              </a:pPr>
              <a:r>
                <a:rPr sz="1200" spc="-15" dirty="0">
                  <a:latin typeface="Trebuchet MS"/>
                  <a:cs typeface="Trebuchet MS"/>
                </a:rPr>
                <a:t>Kilimanjaro</a:t>
              </a:r>
              <a:r>
                <a:rPr sz="1200" spc="-49" dirty="0">
                  <a:latin typeface="Trebuchet MS"/>
                  <a:cs typeface="Trebuchet MS"/>
                </a:rPr>
                <a:t> </a:t>
              </a:r>
              <a:r>
                <a:rPr sz="1200" spc="26" dirty="0">
                  <a:latin typeface="Trebuchet MS"/>
                  <a:cs typeface="Trebuchet MS"/>
                </a:rPr>
                <a:t>is</a:t>
              </a:r>
              <a:r>
                <a:rPr sz="1200" spc="-49" dirty="0">
                  <a:latin typeface="Trebuchet MS"/>
                  <a:cs typeface="Trebuchet MS"/>
                </a:rPr>
                <a:t> </a:t>
              </a:r>
              <a:r>
                <a:rPr sz="1200" spc="11" dirty="0">
                  <a:latin typeface="Trebuchet MS"/>
                  <a:cs typeface="Trebuchet MS"/>
                </a:rPr>
                <a:t>a</a:t>
              </a:r>
              <a:r>
                <a:rPr sz="1200" spc="-49" dirty="0">
                  <a:latin typeface="Trebuchet MS"/>
                  <a:cs typeface="Trebuchet MS"/>
                </a:rPr>
                <a:t> </a:t>
              </a:r>
              <a:r>
                <a:rPr sz="1200" spc="-8" dirty="0">
                  <a:latin typeface="Trebuchet MS"/>
                  <a:cs typeface="Trebuchet MS"/>
                </a:rPr>
                <a:t>mountain</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dirty="0">
                  <a:latin typeface="Trebuchet MS"/>
                  <a:cs typeface="Trebuchet MS"/>
                </a:rPr>
                <a:t>19,710</a:t>
              </a:r>
              <a:r>
                <a:rPr sz="1200" spc="-49" dirty="0">
                  <a:latin typeface="Trebuchet MS"/>
                  <a:cs typeface="Trebuchet MS"/>
                </a:rPr>
                <a:t> </a:t>
              </a:r>
              <a:r>
                <a:rPr sz="1200" spc="-30" dirty="0">
                  <a:latin typeface="Trebuchet MS"/>
                  <a:cs typeface="Trebuchet MS"/>
                </a:rPr>
                <a:t>feet</a:t>
              </a:r>
              <a:r>
                <a:rPr sz="1200" spc="-49" dirty="0">
                  <a:latin typeface="Trebuchet MS"/>
                  <a:cs typeface="Trebuchet MS"/>
                </a:rPr>
                <a:t> </a:t>
              </a:r>
              <a:r>
                <a:rPr sz="1200" spc="-8" dirty="0">
                  <a:latin typeface="Trebuchet MS"/>
                  <a:cs typeface="Trebuchet MS"/>
                </a:rPr>
                <a:t>covered</a:t>
              </a:r>
              <a:r>
                <a:rPr sz="1200" spc="-49" dirty="0">
                  <a:latin typeface="Trebuchet MS"/>
                  <a:cs typeface="Trebuchet MS"/>
                </a:rPr>
                <a:t> </a:t>
              </a:r>
              <a:r>
                <a:rPr sz="1200" spc="-30" dirty="0">
                  <a:latin typeface="Trebuchet MS"/>
                  <a:cs typeface="Trebuchet MS"/>
                </a:rPr>
                <a:t>with</a:t>
              </a:r>
              <a:r>
                <a:rPr sz="1200" spc="-49" dirty="0">
                  <a:latin typeface="Trebuchet MS"/>
                  <a:cs typeface="Trebuchet MS"/>
                </a:rPr>
                <a:t> </a:t>
              </a:r>
              <a:r>
                <a:rPr sz="1200" spc="-8" dirty="0">
                  <a:latin typeface="Trebuchet MS"/>
                  <a:cs typeface="Trebuchet MS"/>
                </a:rPr>
                <a:t>snow,</a:t>
              </a:r>
              <a:r>
                <a:rPr sz="1200" spc="-49" dirty="0">
                  <a:latin typeface="Trebuchet MS"/>
                  <a:cs typeface="Trebuchet MS"/>
                </a:rPr>
                <a:t> </a:t>
              </a:r>
              <a:r>
                <a:rPr sz="1200" dirty="0">
                  <a:latin typeface="Trebuchet MS"/>
                  <a:cs typeface="Trebuchet MS"/>
                </a:rPr>
                <a:t>which</a:t>
              </a:r>
              <a:r>
                <a:rPr sz="1200" spc="-49" dirty="0">
                  <a:latin typeface="Trebuchet MS"/>
                  <a:cs typeface="Trebuchet MS"/>
                </a:rPr>
                <a:t> </a:t>
              </a:r>
              <a:r>
                <a:rPr sz="1200" spc="26" dirty="0">
                  <a:latin typeface="Trebuchet MS"/>
                  <a:cs typeface="Trebuchet MS"/>
                </a:rPr>
                <a:t>is</a:t>
              </a:r>
              <a:r>
                <a:rPr sz="1200" spc="-49" dirty="0">
                  <a:latin typeface="Trebuchet MS"/>
                  <a:cs typeface="Trebuchet MS"/>
                </a:rPr>
                <a:t> </a:t>
              </a:r>
              <a:r>
                <a:rPr sz="1200" spc="19" dirty="0">
                  <a:latin typeface="Trebuchet MS"/>
                  <a:cs typeface="Trebuchet MS"/>
                </a:rPr>
                <a:t>said</a:t>
              </a:r>
              <a:r>
                <a:rPr sz="1200" spc="-49" dirty="0">
                  <a:latin typeface="Trebuchet MS"/>
                  <a:cs typeface="Trebuchet MS"/>
                </a:rPr>
                <a:t> </a:t>
              </a:r>
              <a:r>
                <a:rPr sz="1200" spc="-19" dirty="0">
                  <a:latin typeface="Trebuchet MS"/>
                  <a:cs typeface="Trebuchet MS"/>
                </a:rPr>
                <a:t>to</a:t>
              </a:r>
              <a:r>
                <a:rPr sz="1200" spc="-49" dirty="0">
                  <a:latin typeface="Trebuchet MS"/>
                  <a:cs typeface="Trebuchet MS"/>
                </a:rPr>
                <a:t> </a:t>
              </a:r>
              <a:r>
                <a:rPr sz="1200" spc="-11" dirty="0">
                  <a:latin typeface="Trebuchet MS"/>
                  <a:cs typeface="Trebuchet MS"/>
                </a:rPr>
                <a:t>be</a:t>
              </a:r>
              <a:r>
                <a:rPr sz="1200" spc="-8"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4" dirty="0">
                  <a:latin typeface="Trebuchet MS"/>
                  <a:cs typeface="Trebuchet MS"/>
                </a:rPr>
                <a:t>highest</a:t>
              </a:r>
              <a:r>
                <a:rPr sz="1200" spc="-49" dirty="0">
                  <a:latin typeface="Trebuchet MS"/>
                  <a:cs typeface="Trebuchet MS"/>
                </a:rPr>
                <a:t> </a:t>
              </a:r>
              <a:r>
                <a:rPr sz="1200" spc="-8" dirty="0">
                  <a:latin typeface="Trebuchet MS"/>
                  <a:cs typeface="Trebuchet MS"/>
                </a:rPr>
                <a:t>mountain</a:t>
              </a:r>
              <a:r>
                <a:rPr sz="1200" spc="-49" dirty="0">
                  <a:latin typeface="Trebuchet MS"/>
                  <a:cs typeface="Trebuchet MS"/>
                </a:rPr>
                <a:t> </a:t>
              </a:r>
              <a:r>
                <a:rPr sz="1200" spc="-19" dirty="0">
                  <a:latin typeface="Trebuchet MS"/>
                  <a:cs typeface="Trebuchet MS"/>
                </a:rPr>
                <a:t>in</a:t>
              </a:r>
              <a:r>
                <a:rPr sz="1200" spc="-49" dirty="0">
                  <a:latin typeface="Trebuchet MS"/>
                  <a:cs typeface="Trebuchet MS"/>
                </a:rPr>
                <a:t> </a:t>
              </a:r>
              <a:r>
                <a:rPr sz="1200" spc="-19" dirty="0">
                  <a:latin typeface="Trebuchet MS"/>
                  <a:cs typeface="Trebuchet MS"/>
                </a:rPr>
                <a:t>Africa.</a:t>
              </a:r>
              <a:r>
                <a:rPr sz="1200" spc="-49" dirty="0">
                  <a:latin typeface="Trebuchet MS"/>
                  <a:cs typeface="Trebuchet MS"/>
                </a:rPr>
                <a:t> </a:t>
              </a:r>
              <a:r>
                <a:rPr sz="1200" dirty="0">
                  <a:latin typeface="Trebuchet MS"/>
                  <a:cs typeface="Trebuchet MS"/>
                </a:rPr>
                <a:t>The</a:t>
              </a:r>
              <a:r>
                <a:rPr sz="1200" spc="-49" dirty="0">
                  <a:latin typeface="Trebuchet MS"/>
                  <a:cs typeface="Trebuchet MS"/>
                </a:rPr>
                <a:t> </a:t>
              </a:r>
              <a:r>
                <a:rPr sz="1200" spc="8" dirty="0">
                  <a:latin typeface="Trebuchet MS"/>
                  <a:cs typeface="Trebuchet MS"/>
                </a:rPr>
                <a:t>summit</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4" dirty="0">
                  <a:latin typeface="Trebuchet MS"/>
                  <a:cs typeface="Trebuchet MS"/>
                </a:rPr>
                <a:t>west</a:t>
              </a:r>
              <a:r>
                <a:rPr sz="1200" spc="-49" dirty="0">
                  <a:latin typeface="Trebuchet MS"/>
                  <a:cs typeface="Trebuchet MS"/>
                </a:rPr>
                <a:t> </a:t>
              </a:r>
              <a:r>
                <a:rPr sz="1200" spc="26" dirty="0">
                  <a:latin typeface="Trebuchet MS"/>
                  <a:cs typeface="Trebuchet MS"/>
                </a:rPr>
                <a:t>is</a:t>
              </a:r>
              <a:r>
                <a:rPr sz="1200" spc="-49" dirty="0">
                  <a:latin typeface="Trebuchet MS"/>
                  <a:cs typeface="Trebuchet MS"/>
                </a:rPr>
                <a:t> </a:t>
              </a:r>
              <a:r>
                <a:rPr sz="1200" spc="-15" dirty="0">
                  <a:latin typeface="Trebuchet MS"/>
                  <a:cs typeface="Trebuchet MS"/>
                </a:rPr>
                <a:t>called</a:t>
              </a:r>
              <a:r>
                <a:rPr sz="1200" spc="-49" dirty="0">
                  <a:latin typeface="Trebuchet MS"/>
                  <a:cs typeface="Trebuchet MS"/>
                </a:rPr>
                <a:t> </a:t>
              </a:r>
              <a:r>
                <a:rPr sz="1200" spc="-30" dirty="0">
                  <a:latin typeface="Trebuchet MS"/>
                  <a:cs typeface="Trebuchet MS"/>
                </a:rPr>
                <a:t>“Ngaje</a:t>
              </a:r>
              <a:r>
                <a:rPr sz="1200" spc="-49" dirty="0">
                  <a:latin typeface="Trebuchet MS"/>
                  <a:cs typeface="Trebuchet MS"/>
                </a:rPr>
                <a:t> </a:t>
              </a:r>
              <a:r>
                <a:rPr sz="1200" spc="-15" dirty="0">
                  <a:latin typeface="Trebuchet MS"/>
                  <a:cs typeface="Trebuchet MS"/>
                </a:rPr>
                <a:t>Ngai”</a:t>
              </a:r>
              <a:r>
                <a:rPr sz="1200" spc="-11" dirty="0">
                  <a:latin typeface="Trebuchet MS"/>
                  <a:cs typeface="Trebuchet MS"/>
                </a:rPr>
                <a:t> </a:t>
              </a:r>
              <a:r>
                <a:rPr sz="1200" spc="-8" dirty="0">
                  <a:latin typeface="Trebuchet MS"/>
                  <a:cs typeface="Trebuchet MS"/>
                </a:rPr>
                <a:t>God‘s</a:t>
              </a:r>
              <a:r>
                <a:rPr sz="1200" spc="-49" dirty="0">
                  <a:latin typeface="Trebuchet MS"/>
                  <a:cs typeface="Trebuchet MS"/>
                </a:rPr>
                <a:t> </a:t>
              </a:r>
              <a:r>
                <a:rPr sz="1200" spc="23" dirty="0">
                  <a:latin typeface="Trebuchet MS"/>
                  <a:cs typeface="Trebuchet MS"/>
                </a:rPr>
                <a:t>house</a:t>
              </a:r>
              <a:r>
                <a:rPr sz="1200" spc="-49" dirty="0">
                  <a:latin typeface="Trebuchet MS"/>
                  <a:cs typeface="Trebuchet MS"/>
                </a:rPr>
                <a:t> </a:t>
              </a:r>
              <a:r>
                <a:rPr sz="1200" spc="-19" dirty="0">
                  <a:latin typeface="Trebuchet MS"/>
                  <a:cs typeface="Trebuchet MS"/>
                </a:rPr>
                <a:t>in</a:t>
              </a:r>
              <a:r>
                <a:rPr sz="1200" spc="-49" dirty="0">
                  <a:latin typeface="Trebuchet MS"/>
                  <a:cs typeface="Trebuchet MS"/>
                </a:rPr>
                <a:t> </a:t>
              </a:r>
              <a:r>
                <a:rPr sz="1200" spc="41" dirty="0">
                  <a:latin typeface="Trebuchet MS"/>
                  <a:cs typeface="Trebuchet MS"/>
                </a:rPr>
                <a:t>Masai</a:t>
              </a:r>
              <a:r>
                <a:rPr sz="1200" spc="-49" dirty="0">
                  <a:latin typeface="Trebuchet MS"/>
                  <a:cs typeface="Trebuchet MS"/>
                </a:rPr>
                <a:t> </a:t>
              </a:r>
              <a:r>
                <a:rPr sz="1200" spc="-8" dirty="0">
                  <a:latin typeface="Trebuchet MS"/>
                  <a:cs typeface="Trebuchet MS"/>
                </a:rPr>
                <a:t>language.</a:t>
              </a:r>
              <a:r>
                <a:rPr sz="1200" spc="-49" dirty="0">
                  <a:latin typeface="Trebuchet MS"/>
                  <a:cs typeface="Trebuchet MS"/>
                </a:rPr>
                <a:t> </a:t>
              </a:r>
              <a:r>
                <a:rPr sz="1200" spc="-15" dirty="0">
                  <a:latin typeface="Trebuchet MS"/>
                  <a:cs typeface="Trebuchet MS"/>
                </a:rPr>
                <a:t>There</a:t>
              </a:r>
              <a:r>
                <a:rPr sz="1200" spc="-49" dirty="0">
                  <a:latin typeface="Trebuchet MS"/>
                  <a:cs typeface="Trebuchet MS"/>
                </a:rPr>
                <a:t> </a:t>
              </a:r>
              <a:r>
                <a:rPr sz="1200" spc="26" dirty="0">
                  <a:latin typeface="Trebuchet MS"/>
                  <a:cs typeface="Trebuchet MS"/>
                </a:rPr>
                <a:t>is</a:t>
              </a:r>
              <a:r>
                <a:rPr sz="1200" spc="-30" dirty="0">
                  <a:latin typeface="Trebuchet MS"/>
                  <a:cs typeface="Trebuchet MS"/>
                </a:rPr>
                <a:t> </a:t>
              </a:r>
              <a:r>
                <a:rPr sz="1200" b="1" strike="sngStrike" spc="-274" dirty="0">
                  <a:solidFill>
                    <a:srgbClr val="FF0000"/>
                  </a:solidFill>
                  <a:latin typeface="Trebuchet MS"/>
                  <a:cs typeface="Trebuchet MS"/>
                </a:rPr>
                <a:t> </a:t>
              </a:r>
              <a:r>
                <a:rPr sz="1200" b="1" strike="sngStrike" dirty="0">
                  <a:solidFill>
                    <a:srgbClr val="FF0000"/>
                  </a:solidFill>
                  <a:latin typeface="Trebuchet MS"/>
                  <a:cs typeface="Trebuchet MS"/>
                </a:rPr>
                <a:t>a</a:t>
              </a:r>
              <a:r>
                <a:rPr sz="1200" b="1" strike="sngStrike" spc="-53" dirty="0">
                  <a:solidFill>
                    <a:srgbClr val="FF0000"/>
                  </a:solidFill>
                  <a:latin typeface="Trebuchet MS"/>
                  <a:cs typeface="Trebuchet MS"/>
                </a:rPr>
                <a:t> </a:t>
              </a:r>
              <a:r>
                <a:rPr sz="1200" spc="-23" dirty="0">
                  <a:latin typeface="Trebuchet MS"/>
                  <a:cs typeface="Trebuchet MS"/>
                </a:rPr>
                <a:t>dried</a:t>
              </a:r>
              <a:r>
                <a:rPr sz="1200" spc="-49" dirty="0">
                  <a:latin typeface="Trebuchet MS"/>
                  <a:cs typeface="Trebuchet MS"/>
                </a:rPr>
                <a:t> </a:t>
              </a:r>
              <a:r>
                <a:rPr sz="1200" spc="4" dirty="0">
                  <a:latin typeface="Trebuchet MS"/>
                  <a:cs typeface="Trebuchet MS"/>
                </a:rPr>
                <a:t>and</a:t>
              </a:r>
              <a:r>
                <a:rPr sz="1200" spc="-49" dirty="0">
                  <a:latin typeface="Trebuchet MS"/>
                  <a:cs typeface="Trebuchet MS"/>
                </a:rPr>
                <a:t> </a:t>
              </a:r>
              <a:r>
                <a:rPr sz="1200" spc="-11" dirty="0">
                  <a:latin typeface="Trebuchet MS"/>
                  <a:cs typeface="Trebuchet MS"/>
                </a:rPr>
                <a:t>frozen</a:t>
              </a:r>
              <a:r>
                <a:rPr sz="1200" spc="-49" dirty="0">
                  <a:latin typeface="Trebuchet MS"/>
                  <a:cs typeface="Trebuchet MS"/>
                </a:rPr>
                <a:t> </a:t>
              </a:r>
              <a:r>
                <a:rPr sz="1200" spc="30" dirty="0">
                  <a:latin typeface="Trebuchet MS"/>
                  <a:cs typeface="Trebuchet MS"/>
                </a:rPr>
                <a:t>carcass</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11" dirty="0">
                  <a:latin typeface="Trebuchet MS"/>
                  <a:cs typeface="Trebuchet MS"/>
                </a:rPr>
                <a:t>a</a:t>
              </a:r>
              <a:r>
                <a:rPr sz="1200" spc="-49" dirty="0">
                  <a:latin typeface="Trebuchet MS"/>
                  <a:cs typeface="Trebuchet MS"/>
                </a:rPr>
                <a:t> </a:t>
              </a:r>
              <a:r>
                <a:rPr sz="1200" spc="-11" dirty="0">
                  <a:latin typeface="Trebuchet MS"/>
                  <a:cs typeface="Trebuchet MS"/>
                </a:rPr>
                <a:t>leopard</a:t>
              </a:r>
              <a:r>
                <a:rPr sz="1200" spc="-8" dirty="0">
                  <a:latin typeface="Trebuchet MS"/>
                  <a:cs typeface="Trebuchet MS"/>
                </a:rPr>
                <a:t> </a:t>
              </a:r>
              <a:r>
                <a:rPr sz="1200" spc="-15" dirty="0">
                  <a:latin typeface="Trebuchet MS"/>
                  <a:cs typeface="Trebuchet MS"/>
                </a:rPr>
                <a:t>near</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8" dirty="0">
                  <a:latin typeface="Trebuchet MS"/>
                  <a:cs typeface="Trebuchet MS"/>
                </a:rPr>
                <a:t>summit</a:t>
              </a:r>
              <a:r>
                <a:rPr sz="1200" spc="-49" dirty="0">
                  <a:latin typeface="Trebuchet MS"/>
                  <a:cs typeface="Trebuchet MS"/>
                </a:rPr>
                <a:t> </a:t>
              </a:r>
              <a:r>
                <a:rPr sz="1200" spc="4" dirty="0">
                  <a:latin typeface="Trebuchet MS"/>
                  <a:cs typeface="Trebuchet MS"/>
                </a:rPr>
                <a:t>of</a:t>
              </a:r>
              <a:r>
                <a:rPr sz="1200" spc="-49" dirty="0">
                  <a:latin typeface="Trebuchet MS"/>
                  <a:cs typeface="Trebuchet MS"/>
                </a:rPr>
                <a:t> </a:t>
              </a:r>
              <a:r>
                <a:rPr sz="1200" spc="-30" dirty="0">
                  <a:latin typeface="Trebuchet MS"/>
                  <a:cs typeface="Trebuchet MS"/>
                </a:rPr>
                <a:t>the</a:t>
              </a:r>
              <a:r>
                <a:rPr sz="1200" spc="-49" dirty="0">
                  <a:latin typeface="Trebuchet MS"/>
                  <a:cs typeface="Trebuchet MS"/>
                </a:rPr>
                <a:t> </a:t>
              </a:r>
              <a:r>
                <a:rPr sz="1200" spc="-15" dirty="0">
                  <a:latin typeface="Trebuchet MS"/>
                  <a:cs typeface="Trebuchet MS"/>
                </a:rPr>
                <a:t>west.</a:t>
              </a:r>
              <a:r>
                <a:rPr sz="1200" spc="-49" dirty="0">
                  <a:latin typeface="Trebuchet MS"/>
                  <a:cs typeface="Trebuchet MS"/>
                </a:rPr>
                <a:t> </a:t>
              </a:r>
              <a:r>
                <a:rPr sz="1200" b="1" u="sng" spc="45" dirty="0">
                  <a:effectLst>
                    <a:outerShdw blurRad="38100" dist="38100" dir="2700000" algn="tl">
                      <a:srgbClr val="000000">
                        <a:alpha val="43137"/>
                      </a:srgbClr>
                    </a:outerShdw>
                  </a:effectLst>
                  <a:latin typeface="Trebuchet MS"/>
                  <a:cs typeface="Trebuchet MS"/>
                </a:rPr>
                <a:t>No</a:t>
              </a:r>
              <a:r>
                <a:rPr sz="1200" b="1" u="sng" spc="-49" dirty="0">
                  <a:effectLst>
                    <a:outerShdw blurRad="38100" dist="38100" dir="2700000" algn="tl">
                      <a:srgbClr val="000000">
                        <a:alpha val="43137"/>
                      </a:srgbClr>
                    </a:outerShdw>
                  </a:effectLst>
                  <a:latin typeface="Trebuchet MS"/>
                  <a:cs typeface="Trebuchet MS"/>
                </a:rPr>
                <a:t> </a:t>
              </a:r>
              <a:r>
                <a:rPr sz="1200" b="1" u="sng" spc="4" dirty="0">
                  <a:effectLst>
                    <a:outerShdw blurRad="38100" dist="38100" dir="2700000" algn="tl">
                      <a:srgbClr val="000000">
                        <a:alpha val="43137"/>
                      </a:srgbClr>
                    </a:outerShdw>
                  </a:effectLst>
                  <a:latin typeface="Trebuchet MS"/>
                  <a:cs typeface="Trebuchet MS"/>
                </a:rPr>
                <a:t>one</a:t>
              </a:r>
              <a:r>
                <a:rPr sz="1200" b="1" u="sng" spc="-49" dirty="0">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can</a:t>
              </a:r>
              <a:r>
                <a:rPr sz="1200" b="1" u="sng" spc="-49" dirty="0">
                  <a:effectLst>
                    <a:outerShdw blurRad="38100" dist="38100" dir="2700000" algn="tl">
                      <a:srgbClr val="000000">
                        <a:alpha val="43137"/>
                      </a:srgbClr>
                    </a:outerShdw>
                  </a:effectLst>
                  <a:latin typeface="Trebuchet MS"/>
                  <a:cs typeface="Trebuchet MS"/>
                </a:rPr>
                <a:t> </a:t>
              </a:r>
              <a:r>
                <a:rPr sz="1200" b="1" u="sng" spc="-15" dirty="0">
                  <a:effectLst>
                    <a:outerShdw blurRad="38100" dist="38100" dir="2700000" algn="tl">
                      <a:srgbClr val="000000">
                        <a:alpha val="43137"/>
                      </a:srgbClr>
                    </a:outerShdw>
                  </a:effectLst>
                  <a:latin typeface="Trebuchet MS"/>
                  <a:cs typeface="Trebuchet MS"/>
                </a:rPr>
                <a:t>explain</a:t>
              </a:r>
              <a:r>
                <a:rPr sz="1200" b="1" u="sng" spc="-49" dirty="0">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what</a:t>
              </a:r>
              <a:r>
                <a:rPr sz="1200" b="1" u="sng" spc="-23" dirty="0">
                  <a:effectLst>
                    <a:outerShdw blurRad="38100" dist="38100" dir="2700000" algn="tl">
                      <a:srgbClr val="000000">
                        <a:alpha val="43137"/>
                      </a:srgbClr>
                    </a:outerShdw>
                  </a:effectLst>
                  <a:latin typeface="Trebuchet MS"/>
                  <a:cs typeface="Trebuchet MS"/>
                </a:rPr>
                <a:t> </a:t>
              </a:r>
              <a:r>
                <a:rPr sz="1200" b="1" u="sng" strike="sngStrike" spc="-274" dirty="0">
                  <a:solidFill>
                    <a:srgbClr val="FF0000"/>
                  </a:solidFill>
                  <a:effectLst>
                    <a:outerShdw blurRad="38100" dist="38100" dir="2700000" algn="tl">
                      <a:srgbClr val="000000">
                        <a:alpha val="43137"/>
                      </a:srgbClr>
                    </a:outerShdw>
                  </a:effectLst>
                  <a:latin typeface="Trebuchet MS"/>
                  <a:cs typeface="Trebuchet MS"/>
                </a:rPr>
                <a:t> </a:t>
              </a:r>
              <a:r>
                <a:rPr sz="1200" b="1" u="sng" strike="sngStrike" spc="-45" dirty="0">
                  <a:solidFill>
                    <a:srgbClr val="FF0000"/>
                  </a:solidFill>
                  <a:effectLst>
                    <a:outerShdw blurRad="38100" dist="38100" dir="2700000" algn="tl">
                      <a:srgbClr val="000000">
                        <a:alpha val="43137"/>
                      </a:srgbClr>
                    </a:outerShdw>
                  </a:effectLst>
                  <a:latin typeface="Trebuchet MS"/>
                  <a:cs typeface="Trebuchet MS"/>
                </a:rPr>
                <a:t>the</a:t>
              </a:r>
              <a:r>
                <a:rPr sz="1200" b="1" u="sng" strike="sngStrike" spc="-49" dirty="0">
                  <a:solidFill>
                    <a:srgbClr val="FF0000"/>
                  </a:solidFill>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leopard</a:t>
              </a:r>
              <a:r>
                <a:rPr sz="1200" b="1" u="sng" spc="-49" dirty="0">
                  <a:effectLst>
                    <a:outerShdw blurRad="38100" dist="38100" dir="2700000" algn="tl">
                      <a:srgbClr val="000000">
                        <a:alpha val="43137"/>
                      </a:srgbClr>
                    </a:outerShdw>
                  </a:effectLst>
                  <a:latin typeface="Trebuchet MS"/>
                  <a:cs typeface="Trebuchet MS"/>
                </a:rPr>
                <a:t> </a:t>
              </a:r>
              <a:r>
                <a:rPr sz="1200" b="1" u="sng" spc="38" dirty="0">
                  <a:effectLst>
                    <a:outerShdw blurRad="38100" dist="38100" dir="2700000" algn="tl">
                      <a:srgbClr val="000000">
                        <a:alpha val="43137"/>
                      </a:srgbClr>
                    </a:outerShdw>
                  </a:effectLst>
                  <a:latin typeface="Trebuchet MS"/>
                  <a:cs typeface="Trebuchet MS"/>
                </a:rPr>
                <a:t>was</a:t>
              </a:r>
              <a:r>
                <a:rPr sz="1200" b="1" u="sng" spc="-49" dirty="0">
                  <a:effectLst>
                    <a:outerShdw blurRad="38100" dist="38100" dir="2700000" algn="tl">
                      <a:srgbClr val="000000">
                        <a:alpha val="43137"/>
                      </a:srgbClr>
                    </a:outerShdw>
                  </a:effectLst>
                  <a:latin typeface="Trebuchet MS"/>
                  <a:cs typeface="Trebuchet MS"/>
                </a:rPr>
                <a:t> </a:t>
              </a:r>
              <a:r>
                <a:rPr sz="1200" b="1" u="sng" spc="11" dirty="0">
                  <a:effectLst>
                    <a:outerShdw blurRad="38100" dist="38100" dir="2700000" algn="tl">
                      <a:srgbClr val="000000">
                        <a:alpha val="43137"/>
                      </a:srgbClr>
                    </a:outerShdw>
                  </a:effectLst>
                  <a:latin typeface="Trebuchet MS"/>
                  <a:cs typeface="Trebuchet MS"/>
                </a:rPr>
                <a:t>seeking</a:t>
              </a:r>
              <a:r>
                <a:rPr sz="1200" b="1" u="sng" spc="8" dirty="0">
                  <a:effectLst>
                    <a:outerShdw blurRad="38100" dist="38100" dir="2700000" algn="tl">
                      <a:srgbClr val="000000">
                        <a:alpha val="43137"/>
                      </a:srgbClr>
                    </a:outerShdw>
                  </a:effectLst>
                  <a:latin typeface="Trebuchet MS"/>
                  <a:cs typeface="Trebuchet MS"/>
                </a:rPr>
                <a:t> </a:t>
              </a:r>
              <a:r>
                <a:rPr sz="1200" b="1" u="sng" spc="-26" dirty="0">
                  <a:effectLst>
                    <a:outerShdw blurRad="38100" dist="38100" dir="2700000" algn="tl">
                      <a:srgbClr val="000000">
                        <a:alpha val="43137"/>
                      </a:srgbClr>
                    </a:outerShdw>
                  </a:effectLst>
                  <a:latin typeface="Trebuchet MS"/>
                  <a:cs typeface="Trebuchet MS"/>
                </a:rPr>
                <a:t>at</a:t>
              </a:r>
              <a:r>
                <a:rPr sz="1200" b="1" u="sng" spc="-49" dirty="0">
                  <a:effectLst>
                    <a:outerShdw blurRad="38100" dist="38100" dir="2700000" algn="tl">
                      <a:srgbClr val="000000">
                        <a:alpha val="43137"/>
                      </a:srgbClr>
                    </a:outerShdw>
                  </a:effectLst>
                  <a:latin typeface="Trebuchet MS"/>
                  <a:cs typeface="Trebuchet MS"/>
                </a:rPr>
                <a:t> </a:t>
              </a:r>
              <a:r>
                <a:rPr sz="1200" b="1" u="sng" spc="-30" dirty="0">
                  <a:effectLst>
                    <a:outerShdw blurRad="38100" dist="38100" dir="2700000" algn="tl">
                      <a:srgbClr val="000000">
                        <a:alpha val="43137"/>
                      </a:srgbClr>
                    </a:outerShdw>
                  </a:effectLst>
                  <a:latin typeface="Trebuchet MS"/>
                  <a:cs typeface="Trebuchet MS"/>
                </a:rPr>
                <a:t>that</a:t>
              </a:r>
              <a:r>
                <a:rPr sz="1200" b="1" u="sng" spc="-49" dirty="0">
                  <a:effectLst>
                    <a:outerShdw blurRad="38100" dist="38100" dir="2700000" algn="tl">
                      <a:srgbClr val="000000">
                        <a:alpha val="43137"/>
                      </a:srgbClr>
                    </a:outerShdw>
                  </a:effectLst>
                  <a:latin typeface="Trebuchet MS"/>
                  <a:cs typeface="Trebuchet MS"/>
                </a:rPr>
                <a:t> </a:t>
              </a:r>
              <a:r>
                <a:rPr sz="1200" b="1" u="sng" spc="-38" dirty="0">
                  <a:effectLst>
                    <a:outerShdw blurRad="38100" dist="38100" dir="2700000" algn="tl">
                      <a:srgbClr val="000000">
                        <a:alpha val="43137"/>
                      </a:srgbClr>
                    </a:outerShdw>
                  </a:effectLst>
                  <a:latin typeface="Trebuchet MS"/>
                  <a:cs typeface="Trebuchet MS"/>
                </a:rPr>
                <a:t>altitude.</a:t>
              </a:r>
              <a:endParaRPr sz="1200" b="1" u="sng" dirty="0">
                <a:effectLst>
                  <a:outerShdw blurRad="38100" dist="38100" dir="2700000" algn="tl">
                    <a:srgbClr val="000000">
                      <a:alpha val="43137"/>
                    </a:srgbClr>
                  </a:outerShdw>
                </a:effectLst>
                <a:latin typeface="Trebuchet MS"/>
                <a:cs typeface="Trebuchet MS"/>
              </a:endParaRPr>
            </a:p>
          </p:txBody>
        </p:sp>
        <p:sp>
          <p:nvSpPr>
            <p:cNvPr id="9" name="object 9">
              <a:extLst>
                <a:ext uri="{FF2B5EF4-FFF2-40B4-BE49-F238E27FC236}">
                  <a16:creationId xmlns:a16="http://schemas.microsoft.com/office/drawing/2014/main" id="{D7DCF925-1E04-42E3-BC59-93F7E27FB928}"/>
                </a:ext>
              </a:extLst>
            </p:cNvPr>
            <p:cNvSpPr/>
            <p:nvPr/>
          </p:nvSpPr>
          <p:spPr>
            <a:xfrm>
              <a:off x="2" y="0"/>
              <a:ext cx="3328495" cy="5143499"/>
            </a:xfrm>
            <a:prstGeom prst="rect">
              <a:avLst/>
            </a:prstGeom>
            <a:blipFill>
              <a:blip r:embed="rId2" cstate="print"/>
              <a:stretch>
                <a:fillRect/>
              </a:stretch>
            </a:blipFill>
          </p:spPr>
          <p:txBody>
            <a:bodyPr wrap="square" lIns="0" tIns="0" rIns="0" bIns="0" rtlCol="0"/>
            <a:lstStyle/>
            <a:p>
              <a:endParaRPr sz="1350"/>
            </a:p>
          </p:txBody>
        </p:sp>
      </p:grpSp>
      <p:sp>
        <p:nvSpPr>
          <p:cNvPr id="2" name="标题 1">
            <a:extLst>
              <a:ext uri="{FF2B5EF4-FFF2-40B4-BE49-F238E27FC236}">
                <a16:creationId xmlns:a16="http://schemas.microsoft.com/office/drawing/2014/main" id="{90998B63-3017-4817-B75D-62B687A00269}"/>
              </a:ext>
            </a:extLst>
          </p:cNvPr>
          <p:cNvSpPr>
            <a:spLocks noGrp="1"/>
          </p:cNvSpPr>
          <p:nvPr>
            <p:ph type="title"/>
          </p:nvPr>
        </p:nvSpPr>
        <p:spPr/>
        <p:txBody>
          <a:bodyPr/>
          <a:lstStyle/>
          <a:p>
            <a:r>
              <a:rPr lang="en-US" altLang="zh-CN" dirty="0"/>
              <a:t>Neural MT</a:t>
            </a:r>
            <a:endParaRPr lang="zh-CN" altLang="en-US" dirty="0"/>
          </a:p>
        </p:txBody>
      </p:sp>
    </p:spTree>
    <p:extLst>
      <p:ext uri="{BB962C8B-B14F-4D97-AF65-F5344CB8AC3E}">
        <p14:creationId xmlns:p14="http://schemas.microsoft.com/office/powerpoint/2010/main" val="365197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4CED-ABA4-4F07-BAD3-FCA0BCBF7B0E}"/>
              </a:ext>
            </a:extLst>
          </p:cNvPr>
          <p:cNvSpPr>
            <a:spLocks noGrp="1"/>
          </p:cNvSpPr>
          <p:nvPr>
            <p:ph type="title"/>
          </p:nvPr>
        </p:nvSpPr>
        <p:spPr/>
        <p:txBody>
          <a:bodyPr>
            <a:normAutofit fontScale="90000"/>
          </a:bodyPr>
          <a:lstStyle/>
          <a:p>
            <a:r>
              <a:rPr lang="en-US" altLang="zh-CN" dirty="0"/>
              <a:t>Neural Recurrent Sequence Models</a:t>
            </a:r>
            <a:endParaRPr lang="zh-CN" altLang="en-US" dirty="0"/>
          </a:p>
        </p:txBody>
      </p:sp>
      <p:sp>
        <p:nvSpPr>
          <p:cNvPr id="3" name="内容占位符 2">
            <a:extLst>
              <a:ext uri="{FF2B5EF4-FFF2-40B4-BE49-F238E27FC236}">
                <a16:creationId xmlns:a16="http://schemas.microsoft.com/office/drawing/2014/main" id="{1D241C1B-BCBD-4707-9D39-840813B2A02D}"/>
              </a:ext>
            </a:extLst>
          </p:cNvPr>
          <p:cNvSpPr>
            <a:spLocks noGrp="1"/>
          </p:cNvSpPr>
          <p:nvPr>
            <p:ph idx="1"/>
          </p:nvPr>
        </p:nvSpPr>
        <p:spPr/>
        <p:txBody>
          <a:bodyPr/>
          <a:lstStyle/>
          <a:p>
            <a:r>
              <a:rPr lang="en-US" altLang="zh-CN" dirty="0"/>
              <a:t>Predict next token: P(Y) = P(Y1) * P(Y2|Y1) * P(Y3|Y1,Y2) * ...</a:t>
            </a:r>
          </a:p>
          <a:p>
            <a:pPr lvl="1"/>
            <a:r>
              <a:rPr lang="en-US" altLang="zh-CN" dirty="0"/>
              <a:t>Language Models, state-of-the-art on public benchmark</a:t>
            </a:r>
          </a:p>
          <a:p>
            <a:endParaRPr lang="zh-CN" altLang="en-US" dirty="0"/>
          </a:p>
        </p:txBody>
      </p:sp>
      <p:sp>
        <p:nvSpPr>
          <p:cNvPr id="4" name="object 6">
            <a:extLst>
              <a:ext uri="{FF2B5EF4-FFF2-40B4-BE49-F238E27FC236}">
                <a16:creationId xmlns:a16="http://schemas.microsoft.com/office/drawing/2014/main" id="{7DC6CCEE-BCD4-4D97-A738-8EC9AE598F3E}"/>
              </a:ext>
            </a:extLst>
          </p:cNvPr>
          <p:cNvSpPr/>
          <p:nvPr/>
        </p:nvSpPr>
        <p:spPr>
          <a:xfrm>
            <a:off x="3381616"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solidFill>
            <a:srgbClr val="0000FF"/>
          </a:solidFill>
        </p:spPr>
        <p:txBody>
          <a:bodyPr wrap="square" lIns="0" tIns="0" rIns="0" bIns="0" rtlCol="0"/>
          <a:lstStyle/>
          <a:p>
            <a:endParaRPr sz="1350"/>
          </a:p>
        </p:txBody>
      </p:sp>
      <p:sp>
        <p:nvSpPr>
          <p:cNvPr id="5" name="object 7">
            <a:extLst>
              <a:ext uri="{FF2B5EF4-FFF2-40B4-BE49-F238E27FC236}">
                <a16:creationId xmlns:a16="http://schemas.microsoft.com/office/drawing/2014/main" id="{D2D04A97-E4E5-40AE-95DE-07AEC29DE6E9}"/>
              </a:ext>
            </a:extLst>
          </p:cNvPr>
          <p:cNvSpPr/>
          <p:nvPr/>
        </p:nvSpPr>
        <p:spPr>
          <a:xfrm>
            <a:off x="3381616"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6" name="object 8">
            <a:extLst>
              <a:ext uri="{FF2B5EF4-FFF2-40B4-BE49-F238E27FC236}">
                <a16:creationId xmlns:a16="http://schemas.microsoft.com/office/drawing/2014/main" id="{838733AC-8A8F-42AC-91C8-3F2EB589687A}"/>
              </a:ext>
            </a:extLst>
          </p:cNvPr>
          <p:cNvSpPr/>
          <p:nvPr/>
        </p:nvSpPr>
        <p:spPr>
          <a:xfrm>
            <a:off x="1152800"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solidFill>
            <a:srgbClr val="434343"/>
          </a:solidFill>
        </p:spPr>
        <p:txBody>
          <a:bodyPr wrap="square" lIns="0" tIns="0" rIns="0" bIns="0" rtlCol="0"/>
          <a:lstStyle/>
          <a:p>
            <a:endParaRPr sz="1350"/>
          </a:p>
        </p:txBody>
      </p:sp>
      <p:sp>
        <p:nvSpPr>
          <p:cNvPr id="7" name="object 9">
            <a:extLst>
              <a:ext uri="{FF2B5EF4-FFF2-40B4-BE49-F238E27FC236}">
                <a16:creationId xmlns:a16="http://schemas.microsoft.com/office/drawing/2014/main" id="{9019E97A-1FDF-41A0-AFD9-03177B96F4EE}"/>
              </a:ext>
            </a:extLst>
          </p:cNvPr>
          <p:cNvSpPr/>
          <p:nvPr/>
        </p:nvSpPr>
        <p:spPr>
          <a:xfrm>
            <a:off x="1152800"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8" name="object 10">
            <a:extLst>
              <a:ext uri="{FF2B5EF4-FFF2-40B4-BE49-F238E27FC236}">
                <a16:creationId xmlns:a16="http://schemas.microsoft.com/office/drawing/2014/main" id="{2538C860-3AC8-4734-B144-6D9590EA0815}"/>
              </a:ext>
            </a:extLst>
          </p:cNvPr>
          <p:cNvSpPr/>
          <p:nvPr/>
        </p:nvSpPr>
        <p:spPr>
          <a:xfrm>
            <a:off x="3547129" y="4191481"/>
            <a:ext cx="0" cy="468974"/>
          </a:xfrm>
          <a:custGeom>
            <a:avLst/>
            <a:gdLst/>
            <a:ahLst/>
            <a:cxnLst/>
            <a:rect l="l" t="t" r="r" b="b"/>
            <a:pathLst>
              <a:path h="426720">
                <a:moveTo>
                  <a:pt x="0" y="0"/>
                </a:moveTo>
                <a:lnTo>
                  <a:pt x="0" y="426299"/>
                </a:lnTo>
              </a:path>
            </a:pathLst>
          </a:custGeom>
          <a:ln w="3175">
            <a:solidFill>
              <a:srgbClr val="000000"/>
            </a:solidFill>
          </a:ln>
        </p:spPr>
        <p:txBody>
          <a:bodyPr wrap="square" lIns="0" tIns="0" rIns="0" bIns="0" rtlCol="0"/>
          <a:lstStyle/>
          <a:p>
            <a:endParaRPr sz="1350"/>
          </a:p>
        </p:txBody>
      </p:sp>
      <p:sp>
        <p:nvSpPr>
          <p:cNvPr id="9" name="object 11">
            <a:extLst>
              <a:ext uri="{FF2B5EF4-FFF2-40B4-BE49-F238E27FC236}">
                <a16:creationId xmlns:a16="http://schemas.microsoft.com/office/drawing/2014/main" id="{F7C6AD22-21C7-4B84-BFE1-718F99115D2B}"/>
              </a:ext>
            </a:extLst>
          </p:cNvPr>
          <p:cNvSpPr/>
          <p:nvPr/>
        </p:nvSpPr>
        <p:spPr>
          <a:xfrm>
            <a:off x="3547129" y="4254289"/>
            <a:ext cx="0" cy="406166"/>
          </a:xfrm>
          <a:custGeom>
            <a:avLst/>
            <a:gdLst/>
            <a:ahLst/>
            <a:cxnLst/>
            <a:rect l="l" t="t" r="r" b="b"/>
            <a:pathLst>
              <a:path h="369570">
                <a:moveTo>
                  <a:pt x="0" y="369149"/>
                </a:moveTo>
                <a:lnTo>
                  <a:pt x="0" y="0"/>
                </a:lnTo>
              </a:path>
            </a:pathLst>
          </a:custGeom>
          <a:ln w="9524">
            <a:solidFill>
              <a:srgbClr val="666666"/>
            </a:solidFill>
          </a:ln>
        </p:spPr>
        <p:txBody>
          <a:bodyPr wrap="square" lIns="0" tIns="0" rIns="0" bIns="0" rtlCol="0"/>
          <a:lstStyle/>
          <a:p>
            <a:endParaRPr sz="1350"/>
          </a:p>
        </p:txBody>
      </p:sp>
      <p:sp>
        <p:nvSpPr>
          <p:cNvPr id="10" name="object 12">
            <a:extLst>
              <a:ext uri="{FF2B5EF4-FFF2-40B4-BE49-F238E27FC236}">
                <a16:creationId xmlns:a16="http://schemas.microsoft.com/office/drawing/2014/main" id="{AAC5BAB4-3F5C-4EA3-8BFC-8E4B6CFABA65}"/>
              </a:ext>
            </a:extLst>
          </p:cNvPr>
          <p:cNvSpPr/>
          <p:nvPr/>
        </p:nvSpPr>
        <p:spPr>
          <a:xfrm>
            <a:off x="3529838" y="420678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11" name="object 13">
            <a:extLst>
              <a:ext uri="{FF2B5EF4-FFF2-40B4-BE49-F238E27FC236}">
                <a16:creationId xmlns:a16="http://schemas.microsoft.com/office/drawing/2014/main" id="{73F4471D-FE2A-4D23-BB22-03BBD5EE610A}"/>
              </a:ext>
            </a:extLst>
          </p:cNvPr>
          <p:cNvSpPr/>
          <p:nvPr/>
        </p:nvSpPr>
        <p:spPr>
          <a:xfrm>
            <a:off x="3547129" y="3485771"/>
            <a:ext cx="0" cy="420821"/>
          </a:xfrm>
          <a:custGeom>
            <a:avLst/>
            <a:gdLst/>
            <a:ahLst/>
            <a:cxnLst/>
            <a:rect l="l" t="t" r="r" b="b"/>
            <a:pathLst>
              <a:path h="382905">
                <a:moveTo>
                  <a:pt x="0" y="0"/>
                </a:moveTo>
                <a:lnTo>
                  <a:pt x="0" y="382799"/>
                </a:lnTo>
              </a:path>
            </a:pathLst>
          </a:custGeom>
          <a:ln w="3175">
            <a:solidFill>
              <a:srgbClr val="000000"/>
            </a:solidFill>
          </a:ln>
        </p:spPr>
        <p:txBody>
          <a:bodyPr wrap="square" lIns="0" tIns="0" rIns="0" bIns="0" rtlCol="0"/>
          <a:lstStyle/>
          <a:p>
            <a:endParaRPr sz="1350"/>
          </a:p>
        </p:txBody>
      </p:sp>
      <p:sp>
        <p:nvSpPr>
          <p:cNvPr id="12" name="object 14">
            <a:extLst>
              <a:ext uri="{FF2B5EF4-FFF2-40B4-BE49-F238E27FC236}">
                <a16:creationId xmlns:a16="http://schemas.microsoft.com/office/drawing/2014/main" id="{9517A81A-5C2F-425E-A339-D6600EB01342}"/>
              </a:ext>
            </a:extLst>
          </p:cNvPr>
          <p:cNvSpPr/>
          <p:nvPr/>
        </p:nvSpPr>
        <p:spPr>
          <a:xfrm>
            <a:off x="3547129" y="3548580"/>
            <a:ext cx="0" cy="358012"/>
          </a:xfrm>
          <a:custGeom>
            <a:avLst/>
            <a:gdLst/>
            <a:ahLst/>
            <a:cxnLst/>
            <a:rect l="l" t="t" r="r" b="b"/>
            <a:pathLst>
              <a:path h="325755">
                <a:moveTo>
                  <a:pt x="0" y="325649"/>
                </a:moveTo>
                <a:lnTo>
                  <a:pt x="0" y="0"/>
                </a:lnTo>
              </a:path>
            </a:pathLst>
          </a:custGeom>
          <a:ln w="9524">
            <a:solidFill>
              <a:srgbClr val="666666"/>
            </a:solidFill>
          </a:ln>
        </p:spPr>
        <p:txBody>
          <a:bodyPr wrap="square" lIns="0" tIns="0" rIns="0" bIns="0" rtlCol="0"/>
          <a:lstStyle/>
          <a:p>
            <a:endParaRPr sz="1350"/>
          </a:p>
        </p:txBody>
      </p:sp>
      <p:sp>
        <p:nvSpPr>
          <p:cNvPr id="13" name="object 15">
            <a:extLst>
              <a:ext uri="{FF2B5EF4-FFF2-40B4-BE49-F238E27FC236}">
                <a16:creationId xmlns:a16="http://schemas.microsoft.com/office/drawing/2014/main" id="{C84A6049-1C68-4F3D-A4D0-245BECA28DC6}"/>
              </a:ext>
            </a:extLst>
          </p:cNvPr>
          <p:cNvSpPr/>
          <p:nvPr/>
        </p:nvSpPr>
        <p:spPr>
          <a:xfrm>
            <a:off x="3529838" y="350107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14" name="object 16">
            <a:extLst>
              <a:ext uri="{FF2B5EF4-FFF2-40B4-BE49-F238E27FC236}">
                <a16:creationId xmlns:a16="http://schemas.microsoft.com/office/drawing/2014/main" id="{F4407EFE-D4EF-4869-9244-A70A53E36D8B}"/>
              </a:ext>
            </a:extLst>
          </p:cNvPr>
          <p:cNvSpPr/>
          <p:nvPr/>
        </p:nvSpPr>
        <p:spPr>
          <a:xfrm>
            <a:off x="3712641" y="4058114"/>
            <a:ext cx="783718" cy="0"/>
          </a:xfrm>
          <a:custGeom>
            <a:avLst/>
            <a:gdLst/>
            <a:ahLst/>
            <a:cxnLst/>
            <a:rect l="l" t="t" r="r" b="b"/>
            <a:pathLst>
              <a:path w="713104">
                <a:moveTo>
                  <a:pt x="0" y="0"/>
                </a:moveTo>
                <a:lnTo>
                  <a:pt x="712799" y="0"/>
                </a:lnTo>
              </a:path>
            </a:pathLst>
          </a:custGeom>
          <a:ln w="3175">
            <a:solidFill>
              <a:srgbClr val="000000"/>
            </a:solidFill>
          </a:ln>
        </p:spPr>
        <p:txBody>
          <a:bodyPr wrap="square" lIns="0" tIns="0" rIns="0" bIns="0" rtlCol="0"/>
          <a:lstStyle/>
          <a:p>
            <a:endParaRPr sz="1350"/>
          </a:p>
        </p:txBody>
      </p:sp>
      <p:sp>
        <p:nvSpPr>
          <p:cNvPr id="15" name="object 17">
            <a:extLst>
              <a:ext uri="{FF2B5EF4-FFF2-40B4-BE49-F238E27FC236}">
                <a16:creationId xmlns:a16="http://schemas.microsoft.com/office/drawing/2014/main" id="{1888DA5D-B24B-4CFA-80A1-AD1CA9B6419C}"/>
              </a:ext>
            </a:extLst>
          </p:cNvPr>
          <p:cNvSpPr/>
          <p:nvPr/>
        </p:nvSpPr>
        <p:spPr>
          <a:xfrm>
            <a:off x="3712640" y="4058114"/>
            <a:ext cx="720909" cy="0"/>
          </a:xfrm>
          <a:custGeom>
            <a:avLst/>
            <a:gdLst/>
            <a:ahLst/>
            <a:cxnLst/>
            <a:rect l="l" t="t" r="r" b="b"/>
            <a:pathLst>
              <a:path w="655954">
                <a:moveTo>
                  <a:pt x="0" y="0"/>
                </a:moveTo>
                <a:lnTo>
                  <a:pt x="655649" y="0"/>
                </a:lnTo>
              </a:path>
            </a:pathLst>
          </a:custGeom>
          <a:ln w="9524">
            <a:solidFill>
              <a:srgbClr val="666666"/>
            </a:solidFill>
          </a:ln>
        </p:spPr>
        <p:txBody>
          <a:bodyPr wrap="square" lIns="0" tIns="0" rIns="0" bIns="0" rtlCol="0"/>
          <a:lstStyle/>
          <a:p>
            <a:endParaRPr sz="1350"/>
          </a:p>
        </p:txBody>
      </p:sp>
      <p:sp>
        <p:nvSpPr>
          <p:cNvPr id="16" name="object 18">
            <a:extLst>
              <a:ext uri="{FF2B5EF4-FFF2-40B4-BE49-F238E27FC236}">
                <a16:creationId xmlns:a16="http://schemas.microsoft.com/office/drawing/2014/main" id="{D3963CF5-1527-4C07-A839-486286865FCF}"/>
              </a:ext>
            </a:extLst>
          </p:cNvPr>
          <p:cNvSpPr/>
          <p:nvPr/>
        </p:nvSpPr>
        <p:spPr>
          <a:xfrm>
            <a:off x="4433214" y="4040825"/>
            <a:ext cx="48154" cy="34894"/>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sz="1350"/>
          </a:p>
        </p:txBody>
      </p:sp>
      <p:sp>
        <p:nvSpPr>
          <p:cNvPr id="17" name="object 19">
            <a:extLst>
              <a:ext uri="{FF2B5EF4-FFF2-40B4-BE49-F238E27FC236}">
                <a16:creationId xmlns:a16="http://schemas.microsoft.com/office/drawing/2014/main" id="{B85627DC-58B7-4548-94DC-26F7B4F6A200}"/>
              </a:ext>
            </a:extLst>
          </p:cNvPr>
          <p:cNvSpPr/>
          <p:nvPr/>
        </p:nvSpPr>
        <p:spPr>
          <a:xfrm>
            <a:off x="4496023"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solidFill>
            <a:srgbClr val="0000FF"/>
          </a:solidFill>
        </p:spPr>
        <p:txBody>
          <a:bodyPr wrap="square" lIns="0" tIns="0" rIns="0" bIns="0" rtlCol="0"/>
          <a:lstStyle/>
          <a:p>
            <a:endParaRPr sz="1350"/>
          </a:p>
        </p:txBody>
      </p:sp>
      <p:sp>
        <p:nvSpPr>
          <p:cNvPr id="18" name="object 20">
            <a:extLst>
              <a:ext uri="{FF2B5EF4-FFF2-40B4-BE49-F238E27FC236}">
                <a16:creationId xmlns:a16="http://schemas.microsoft.com/office/drawing/2014/main" id="{AC625B5F-1949-4D8E-8855-EC14BA5BF8A3}"/>
              </a:ext>
            </a:extLst>
          </p:cNvPr>
          <p:cNvSpPr/>
          <p:nvPr/>
        </p:nvSpPr>
        <p:spPr>
          <a:xfrm>
            <a:off x="4496023"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19" name="object 21">
            <a:extLst>
              <a:ext uri="{FF2B5EF4-FFF2-40B4-BE49-F238E27FC236}">
                <a16:creationId xmlns:a16="http://schemas.microsoft.com/office/drawing/2014/main" id="{69D6E1F8-FE97-49EA-9F04-86406078B559}"/>
              </a:ext>
            </a:extLst>
          </p:cNvPr>
          <p:cNvSpPr/>
          <p:nvPr/>
        </p:nvSpPr>
        <p:spPr>
          <a:xfrm>
            <a:off x="4496023"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solidFill>
            <a:srgbClr val="434343"/>
          </a:solidFill>
        </p:spPr>
        <p:txBody>
          <a:bodyPr wrap="square" lIns="0" tIns="0" rIns="0" bIns="0" rtlCol="0"/>
          <a:lstStyle/>
          <a:p>
            <a:endParaRPr sz="1350"/>
          </a:p>
        </p:txBody>
      </p:sp>
      <p:sp>
        <p:nvSpPr>
          <p:cNvPr id="20" name="object 22">
            <a:extLst>
              <a:ext uri="{FF2B5EF4-FFF2-40B4-BE49-F238E27FC236}">
                <a16:creationId xmlns:a16="http://schemas.microsoft.com/office/drawing/2014/main" id="{E2528F13-382B-4155-9C42-37BDBC96483C}"/>
              </a:ext>
            </a:extLst>
          </p:cNvPr>
          <p:cNvSpPr/>
          <p:nvPr/>
        </p:nvSpPr>
        <p:spPr>
          <a:xfrm>
            <a:off x="4496023"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21" name="object 23">
            <a:extLst>
              <a:ext uri="{FF2B5EF4-FFF2-40B4-BE49-F238E27FC236}">
                <a16:creationId xmlns:a16="http://schemas.microsoft.com/office/drawing/2014/main" id="{A90B316A-5976-41ED-AE53-0D9BE7EBF2AE}"/>
              </a:ext>
            </a:extLst>
          </p:cNvPr>
          <p:cNvSpPr/>
          <p:nvPr/>
        </p:nvSpPr>
        <p:spPr>
          <a:xfrm>
            <a:off x="4661536" y="4191481"/>
            <a:ext cx="0" cy="468974"/>
          </a:xfrm>
          <a:custGeom>
            <a:avLst/>
            <a:gdLst/>
            <a:ahLst/>
            <a:cxnLst/>
            <a:rect l="l" t="t" r="r" b="b"/>
            <a:pathLst>
              <a:path h="426720">
                <a:moveTo>
                  <a:pt x="0" y="0"/>
                </a:moveTo>
                <a:lnTo>
                  <a:pt x="0" y="426299"/>
                </a:lnTo>
              </a:path>
            </a:pathLst>
          </a:custGeom>
          <a:ln w="3175">
            <a:solidFill>
              <a:srgbClr val="000000"/>
            </a:solidFill>
          </a:ln>
        </p:spPr>
        <p:txBody>
          <a:bodyPr wrap="square" lIns="0" tIns="0" rIns="0" bIns="0" rtlCol="0"/>
          <a:lstStyle/>
          <a:p>
            <a:endParaRPr sz="1350"/>
          </a:p>
        </p:txBody>
      </p:sp>
      <p:sp>
        <p:nvSpPr>
          <p:cNvPr id="22" name="object 24">
            <a:extLst>
              <a:ext uri="{FF2B5EF4-FFF2-40B4-BE49-F238E27FC236}">
                <a16:creationId xmlns:a16="http://schemas.microsoft.com/office/drawing/2014/main" id="{26C77ACC-98C5-4918-A522-8554C8CC7DB4}"/>
              </a:ext>
            </a:extLst>
          </p:cNvPr>
          <p:cNvSpPr/>
          <p:nvPr/>
        </p:nvSpPr>
        <p:spPr>
          <a:xfrm>
            <a:off x="4661536" y="4254289"/>
            <a:ext cx="0" cy="406166"/>
          </a:xfrm>
          <a:custGeom>
            <a:avLst/>
            <a:gdLst/>
            <a:ahLst/>
            <a:cxnLst/>
            <a:rect l="l" t="t" r="r" b="b"/>
            <a:pathLst>
              <a:path h="369570">
                <a:moveTo>
                  <a:pt x="0" y="369149"/>
                </a:moveTo>
                <a:lnTo>
                  <a:pt x="0" y="0"/>
                </a:lnTo>
              </a:path>
            </a:pathLst>
          </a:custGeom>
          <a:ln w="9524">
            <a:solidFill>
              <a:srgbClr val="666666"/>
            </a:solidFill>
          </a:ln>
        </p:spPr>
        <p:txBody>
          <a:bodyPr wrap="square" lIns="0" tIns="0" rIns="0" bIns="0" rtlCol="0"/>
          <a:lstStyle/>
          <a:p>
            <a:endParaRPr sz="1350"/>
          </a:p>
        </p:txBody>
      </p:sp>
      <p:sp>
        <p:nvSpPr>
          <p:cNvPr id="23" name="object 25">
            <a:extLst>
              <a:ext uri="{FF2B5EF4-FFF2-40B4-BE49-F238E27FC236}">
                <a16:creationId xmlns:a16="http://schemas.microsoft.com/office/drawing/2014/main" id="{1C04D4D2-A5B9-463B-9A3E-08AAC5683D7A}"/>
              </a:ext>
            </a:extLst>
          </p:cNvPr>
          <p:cNvSpPr/>
          <p:nvPr/>
        </p:nvSpPr>
        <p:spPr>
          <a:xfrm>
            <a:off x="4644246" y="420678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24" name="object 26">
            <a:extLst>
              <a:ext uri="{FF2B5EF4-FFF2-40B4-BE49-F238E27FC236}">
                <a16:creationId xmlns:a16="http://schemas.microsoft.com/office/drawing/2014/main" id="{D7ADB278-780B-45DD-987D-634C343C6E47}"/>
              </a:ext>
            </a:extLst>
          </p:cNvPr>
          <p:cNvSpPr/>
          <p:nvPr/>
        </p:nvSpPr>
        <p:spPr>
          <a:xfrm>
            <a:off x="4661536" y="3485771"/>
            <a:ext cx="0" cy="420821"/>
          </a:xfrm>
          <a:custGeom>
            <a:avLst/>
            <a:gdLst/>
            <a:ahLst/>
            <a:cxnLst/>
            <a:rect l="l" t="t" r="r" b="b"/>
            <a:pathLst>
              <a:path h="382905">
                <a:moveTo>
                  <a:pt x="0" y="0"/>
                </a:moveTo>
                <a:lnTo>
                  <a:pt x="0" y="382799"/>
                </a:lnTo>
              </a:path>
            </a:pathLst>
          </a:custGeom>
          <a:ln w="3175">
            <a:solidFill>
              <a:srgbClr val="000000"/>
            </a:solidFill>
          </a:ln>
        </p:spPr>
        <p:txBody>
          <a:bodyPr wrap="square" lIns="0" tIns="0" rIns="0" bIns="0" rtlCol="0"/>
          <a:lstStyle/>
          <a:p>
            <a:endParaRPr sz="1350"/>
          </a:p>
        </p:txBody>
      </p:sp>
      <p:sp>
        <p:nvSpPr>
          <p:cNvPr id="25" name="object 27">
            <a:extLst>
              <a:ext uri="{FF2B5EF4-FFF2-40B4-BE49-F238E27FC236}">
                <a16:creationId xmlns:a16="http://schemas.microsoft.com/office/drawing/2014/main" id="{63784176-09A8-44DA-A71A-51E740DC25C2}"/>
              </a:ext>
            </a:extLst>
          </p:cNvPr>
          <p:cNvSpPr/>
          <p:nvPr/>
        </p:nvSpPr>
        <p:spPr>
          <a:xfrm>
            <a:off x="4661536" y="3548580"/>
            <a:ext cx="0" cy="358012"/>
          </a:xfrm>
          <a:custGeom>
            <a:avLst/>
            <a:gdLst/>
            <a:ahLst/>
            <a:cxnLst/>
            <a:rect l="l" t="t" r="r" b="b"/>
            <a:pathLst>
              <a:path h="325755">
                <a:moveTo>
                  <a:pt x="0" y="325649"/>
                </a:moveTo>
                <a:lnTo>
                  <a:pt x="0" y="0"/>
                </a:lnTo>
              </a:path>
            </a:pathLst>
          </a:custGeom>
          <a:ln w="9524">
            <a:solidFill>
              <a:srgbClr val="666666"/>
            </a:solidFill>
          </a:ln>
        </p:spPr>
        <p:txBody>
          <a:bodyPr wrap="square" lIns="0" tIns="0" rIns="0" bIns="0" rtlCol="0"/>
          <a:lstStyle/>
          <a:p>
            <a:endParaRPr sz="1350"/>
          </a:p>
        </p:txBody>
      </p:sp>
      <p:sp>
        <p:nvSpPr>
          <p:cNvPr id="26" name="object 28">
            <a:extLst>
              <a:ext uri="{FF2B5EF4-FFF2-40B4-BE49-F238E27FC236}">
                <a16:creationId xmlns:a16="http://schemas.microsoft.com/office/drawing/2014/main" id="{98567999-4777-4B0E-9998-E02B7A41BD99}"/>
              </a:ext>
            </a:extLst>
          </p:cNvPr>
          <p:cNvSpPr/>
          <p:nvPr/>
        </p:nvSpPr>
        <p:spPr>
          <a:xfrm>
            <a:off x="4644246" y="350107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27" name="object 29">
            <a:extLst>
              <a:ext uri="{FF2B5EF4-FFF2-40B4-BE49-F238E27FC236}">
                <a16:creationId xmlns:a16="http://schemas.microsoft.com/office/drawing/2014/main" id="{082EC65F-ADA6-4D4A-B63C-C1818034A47D}"/>
              </a:ext>
            </a:extLst>
          </p:cNvPr>
          <p:cNvSpPr/>
          <p:nvPr/>
        </p:nvSpPr>
        <p:spPr>
          <a:xfrm>
            <a:off x="4827050" y="4058114"/>
            <a:ext cx="783718" cy="0"/>
          </a:xfrm>
          <a:custGeom>
            <a:avLst/>
            <a:gdLst/>
            <a:ahLst/>
            <a:cxnLst/>
            <a:rect l="l" t="t" r="r" b="b"/>
            <a:pathLst>
              <a:path w="713104">
                <a:moveTo>
                  <a:pt x="0" y="0"/>
                </a:moveTo>
                <a:lnTo>
                  <a:pt x="712799" y="0"/>
                </a:lnTo>
              </a:path>
            </a:pathLst>
          </a:custGeom>
          <a:ln w="3175">
            <a:solidFill>
              <a:srgbClr val="000000"/>
            </a:solidFill>
          </a:ln>
        </p:spPr>
        <p:txBody>
          <a:bodyPr wrap="square" lIns="0" tIns="0" rIns="0" bIns="0" rtlCol="0"/>
          <a:lstStyle/>
          <a:p>
            <a:endParaRPr sz="1350"/>
          </a:p>
        </p:txBody>
      </p:sp>
      <p:sp>
        <p:nvSpPr>
          <p:cNvPr id="28" name="object 30">
            <a:extLst>
              <a:ext uri="{FF2B5EF4-FFF2-40B4-BE49-F238E27FC236}">
                <a16:creationId xmlns:a16="http://schemas.microsoft.com/office/drawing/2014/main" id="{FA8A1AE0-06E3-40E6-A1E7-A1AFB9AD14F8}"/>
              </a:ext>
            </a:extLst>
          </p:cNvPr>
          <p:cNvSpPr/>
          <p:nvPr/>
        </p:nvSpPr>
        <p:spPr>
          <a:xfrm>
            <a:off x="4827050" y="4058114"/>
            <a:ext cx="720909" cy="0"/>
          </a:xfrm>
          <a:custGeom>
            <a:avLst/>
            <a:gdLst/>
            <a:ahLst/>
            <a:cxnLst/>
            <a:rect l="l" t="t" r="r" b="b"/>
            <a:pathLst>
              <a:path w="655954">
                <a:moveTo>
                  <a:pt x="0" y="0"/>
                </a:moveTo>
                <a:lnTo>
                  <a:pt x="655649" y="0"/>
                </a:lnTo>
              </a:path>
            </a:pathLst>
          </a:custGeom>
          <a:ln w="9524">
            <a:solidFill>
              <a:srgbClr val="666666"/>
            </a:solidFill>
          </a:ln>
        </p:spPr>
        <p:txBody>
          <a:bodyPr wrap="square" lIns="0" tIns="0" rIns="0" bIns="0" rtlCol="0"/>
          <a:lstStyle/>
          <a:p>
            <a:endParaRPr sz="1350"/>
          </a:p>
        </p:txBody>
      </p:sp>
      <p:sp>
        <p:nvSpPr>
          <p:cNvPr id="29" name="object 31">
            <a:extLst>
              <a:ext uri="{FF2B5EF4-FFF2-40B4-BE49-F238E27FC236}">
                <a16:creationId xmlns:a16="http://schemas.microsoft.com/office/drawing/2014/main" id="{F937177B-D7C5-4A8C-A9F5-E9D8969476BE}"/>
              </a:ext>
            </a:extLst>
          </p:cNvPr>
          <p:cNvSpPr/>
          <p:nvPr/>
        </p:nvSpPr>
        <p:spPr>
          <a:xfrm>
            <a:off x="5547622" y="4040825"/>
            <a:ext cx="48154" cy="34894"/>
          </a:xfrm>
          <a:custGeom>
            <a:avLst/>
            <a:gdLst/>
            <a:ahLst/>
            <a:cxnLst/>
            <a:rect l="l" t="t" r="r" b="b"/>
            <a:pathLst>
              <a:path w="43814"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sz="1350"/>
          </a:p>
        </p:txBody>
      </p:sp>
      <p:sp>
        <p:nvSpPr>
          <p:cNvPr id="30" name="object 32">
            <a:extLst>
              <a:ext uri="{FF2B5EF4-FFF2-40B4-BE49-F238E27FC236}">
                <a16:creationId xmlns:a16="http://schemas.microsoft.com/office/drawing/2014/main" id="{5CAD4E59-946C-476F-A06F-5D351E353C85}"/>
              </a:ext>
            </a:extLst>
          </p:cNvPr>
          <p:cNvSpPr/>
          <p:nvPr/>
        </p:nvSpPr>
        <p:spPr>
          <a:xfrm>
            <a:off x="5610430"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solidFill>
            <a:srgbClr val="0000FF"/>
          </a:solidFill>
        </p:spPr>
        <p:txBody>
          <a:bodyPr wrap="square" lIns="0" tIns="0" rIns="0" bIns="0" rtlCol="0"/>
          <a:lstStyle/>
          <a:p>
            <a:endParaRPr sz="1350"/>
          </a:p>
        </p:txBody>
      </p:sp>
      <p:sp>
        <p:nvSpPr>
          <p:cNvPr id="31" name="object 33">
            <a:extLst>
              <a:ext uri="{FF2B5EF4-FFF2-40B4-BE49-F238E27FC236}">
                <a16:creationId xmlns:a16="http://schemas.microsoft.com/office/drawing/2014/main" id="{137481E0-6D70-43C1-9E6F-1906A47B3DFC}"/>
              </a:ext>
            </a:extLst>
          </p:cNvPr>
          <p:cNvSpPr/>
          <p:nvPr/>
        </p:nvSpPr>
        <p:spPr>
          <a:xfrm>
            <a:off x="5610430"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32" name="object 34">
            <a:extLst>
              <a:ext uri="{FF2B5EF4-FFF2-40B4-BE49-F238E27FC236}">
                <a16:creationId xmlns:a16="http://schemas.microsoft.com/office/drawing/2014/main" id="{2B4ACF01-8E3B-4ABB-BCC0-DC16D22F848E}"/>
              </a:ext>
            </a:extLst>
          </p:cNvPr>
          <p:cNvSpPr/>
          <p:nvPr/>
        </p:nvSpPr>
        <p:spPr>
          <a:xfrm>
            <a:off x="5610430"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solidFill>
            <a:srgbClr val="434343"/>
          </a:solidFill>
        </p:spPr>
        <p:txBody>
          <a:bodyPr wrap="square" lIns="0" tIns="0" rIns="0" bIns="0" rtlCol="0"/>
          <a:lstStyle/>
          <a:p>
            <a:endParaRPr sz="1350"/>
          </a:p>
        </p:txBody>
      </p:sp>
      <p:sp>
        <p:nvSpPr>
          <p:cNvPr id="33" name="object 35">
            <a:extLst>
              <a:ext uri="{FF2B5EF4-FFF2-40B4-BE49-F238E27FC236}">
                <a16:creationId xmlns:a16="http://schemas.microsoft.com/office/drawing/2014/main" id="{FE28D1E1-9F61-4EA8-88B5-A58C09F561C4}"/>
              </a:ext>
            </a:extLst>
          </p:cNvPr>
          <p:cNvSpPr/>
          <p:nvPr/>
        </p:nvSpPr>
        <p:spPr>
          <a:xfrm>
            <a:off x="5610430"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34" name="object 36">
            <a:extLst>
              <a:ext uri="{FF2B5EF4-FFF2-40B4-BE49-F238E27FC236}">
                <a16:creationId xmlns:a16="http://schemas.microsoft.com/office/drawing/2014/main" id="{C26BFBCF-9ED6-47B9-8390-2032895A5C79}"/>
              </a:ext>
            </a:extLst>
          </p:cNvPr>
          <p:cNvSpPr/>
          <p:nvPr/>
        </p:nvSpPr>
        <p:spPr>
          <a:xfrm>
            <a:off x="5775944" y="4191481"/>
            <a:ext cx="0" cy="468974"/>
          </a:xfrm>
          <a:custGeom>
            <a:avLst/>
            <a:gdLst/>
            <a:ahLst/>
            <a:cxnLst/>
            <a:rect l="l" t="t" r="r" b="b"/>
            <a:pathLst>
              <a:path h="426720">
                <a:moveTo>
                  <a:pt x="0" y="0"/>
                </a:moveTo>
                <a:lnTo>
                  <a:pt x="0" y="426299"/>
                </a:lnTo>
              </a:path>
            </a:pathLst>
          </a:custGeom>
          <a:ln w="3175">
            <a:solidFill>
              <a:srgbClr val="000000"/>
            </a:solidFill>
          </a:ln>
        </p:spPr>
        <p:txBody>
          <a:bodyPr wrap="square" lIns="0" tIns="0" rIns="0" bIns="0" rtlCol="0"/>
          <a:lstStyle/>
          <a:p>
            <a:endParaRPr sz="1350"/>
          </a:p>
        </p:txBody>
      </p:sp>
      <p:sp>
        <p:nvSpPr>
          <p:cNvPr id="35" name="object 37">
            <a:extLst>
              <a:ext uri="{FF2B5EF4-FFF2-40B4-BE49-F238E27FC236}">
                <a16:creationId xmlns:a16="http://schemas.microsoft.com/office/drawing/2014/main" id="{50C964C4-A669-416B-9306-36187410C19F}"/>
              </a:ext>
            </a:extLst>
          </p:cNvPr>
          <p:cNvSpPr/>
          <p:nvPr/>
        </p:nvSpPr>
        <p:spPr>
          <a:xfrm>
            <a:off x="5775944" y="4254289"/>
            <a:ext cx="0" cy="406166"/>
          </a:xfrm>
          <a:custGeom>
            <a:avLst/>
            <a:gdLst/>
            <a:ahLst/>
            <a:cxnLst/>
            <a:rect l="l" t="t" r="r" b="b"/>
            <a:pathLst>
              <a:path h="369570">
                <a:moveTo>
                  <a:pt x="0" y="369149"/>
                </a:moveTo>
                <a:lnTo>
                  <a:pt x="0" y="0"/>
                </a:lnTo>
              </a:path>
            </a:pathLst>
          </a:custGeom>
          <a:ln w="9524">
            <a:solidFill>
              <a:srgbClr val="666666"/>
            </a:solidFill>
          </a:ln>
        </p:spPr>
        <p:txBody>
          <a:bodyPr wrap="square" lIns="0" tIns="0" rIns="0" bIns="0" rtlCol="0"/>
          <a:lstStyle/>
          <a:p>
            <a:endParaRPr sz="1350"/>
          </a:p>
        </p:txBody>
      </p:sp>
      <p:sp>
        <p:nvSpPr>
          <p:cNvPr id="36" name="object 38">
            <a:extLst>
              <a:ext uri="{FF2B5EF4-FFF2-40B4-BE49-F238E27FC236}">
                <a16:creationId xmlns:a16="http://schemas.microsoft.com/office/drawing/2014/main" id="{3C488055-5EBA-409E-857C-417210693E9A}"/>
              </a:ext>
            </a:extLst>
          </p:cNvPr>
          <p:cNvSpPr/>
          <p:nvPr/>
        </p:nvSpPr>
        <p:spPr>
          <a:xfrm>
            <a:off x="5758654" y="420678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37" name="object 39">
            <a:extLst>
              <a:ext uri="{FF2B5EF4-FFF2-40B4-BE49-F238E27FC236}">
                <a16:creationId xmlns:a16="http://schemas.microsoft.com/office/drawing/2014/main" id="{C79E4C06-82B2-4A1C-AF99-BFFC55A7BF45}"/>
              </a:ext>
            </a:extLst>
          </p:cNvPr>
          <p:cNvSpPr/>
          <p:nvPr/>
        </p:nvSpPr>
        <p:spPr>
          <a:xfrm>
            <a:off x="5775944" y="3485771"/>
            <a:ext cx="0" cy="420821"/>
          </a:xfrm>
          <a:custGeom>
            <a:avLst/>
            <a:gdLst/>
            <a:ahLst/>
            <a:cxnLst/>
            <a:rect l="l" t="t" r="r" b="b"/>
            <a:pathLst>
              <a:path h="382905">
                <a:moveTo>
                  <a:pt x="0" y="0"/>
                </a:moveTo>
                <a:lnTo>
                  <a:pt x="0" y="382799"/>
                </a:lnTo>
              </a:path>
            </a:pathLst>
          </a:custGeom>
          <a:ln w="3175">
            <a:solidFill>
              <a:srgbClr val="000000"/>
            </a:solidFill>
          </a:ln>
        </p:spPr>
        <p:txBody>
          <a:bodyPr wrap="square" lIns="0" tIns="0" rIns="0" bIns="0" rtlCol="0"/>
          <a:lstStyle/>
          <a:p>
            <a:endParaRPr sz="1350"/>
          </a:p>
        </p:txBody>
      </p:sp>
      <p:sp>
        <p:nvSpPr>
          <p:cNvPr id="38" name="object 40">
            <a:extLst>
              <a:ext uri="{FF2B5EF4-FFF2-40B4-BE49-F238E27FC236}">
                <a16:creationId xmlns:a16="http://schemas.microsoft.com/office/drawing/2014/main" id="{FFB15C35-04C2-4951-A7C1-8AF33A3AEF61}"/>
              </a:ext>
            </a:extLst>
          </p:cNvPr>
          <p:cNvSpPr/>
          <p:nvPr/>
        </p:nvSpPr>
        <p:spPr>
          <a:xfrm>
            <a:off x="5775944" y="3548580"/>
            <a:ext cx="0" cy="358012"/>
          </a:xfrm>
          <a:custGeom>
            <a:avLst/>
            <a:gdLst/>
            <a:ahLst/>
            <a:cxnLst/>
            <a:rect l="l" t="t" r="r" b="b"/>
            <a:pathLst>
              <a:path h="325755">
                <a:moveTo>
                  <a:pt x="0" y="325649"/>
                </a:moveTo>
                <a:lnTo>
                  <a:pt x="0" y="0"/>
                </a:lnTo>
              </a:path>
            </a:pathLst>
          </a:custGeom>
          <a:ln w="9524">
            <a:solidFill>
              <a:srgbClr val="666666"/>
            </a:solidFill>
          </a:ln>
        </p:spPr>
        <p:txBody>
          <a:bodyPr wrap="square" lIns="0" tIns="0" rIns="0" bIns="0" rtlCol="0"/>
          <a:lstStyle/>
          <a:p>
            <a:endParaRPr sz="1350"/>
          </a:p>
        </p:txBody>
      </p:sp>
      <p:sp>
        <p:nvSpPr>
          <p:cNvPr id="39" name="object 41">
            <a:extLst>
              <a:ext uri="{FF2B5EF4-FFF2-40B4-BE49-F238E27FC236}">
                <a16:creationId xmlns:a16="http://schemas.microsoft.com/office/drawing/2014/main" id="{320D110F-4573-4491-BC5B-645776357361}"/>
              </a:ext>
            </a:extLst>
          </p:cNvPr>
          <p:cNvSpPr/>
          <p:nvPr/>
        </p:nvSpPr>
        <p:spPr>
          <a:xfrm>
            <a:off x="5758654" y="350107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40" name="object 42">
            <a:extLst>
              <a:ext uri="{FF2B5EF4-FFF2-40B4-BE49-F238E27FC236}">
                <a16:creationId xmlns:a16="http://schemas.microsoft.com/office/drawing/2014/main" id="{43B6530F-1680-4865-B18C-FC23EE7EBB0C}"/>
              </a:ext>
            </a:extLst>
          </p:cNvPr>
          <p:cNvSpPr/>
          <p:nvPr/>
        </p:nvSpPr>
        <p:spPr>
          <a:xfrm>
            <a:off x="5941458" y="4058114"/>
            <a:ext cx="783718" cy="0"/>
          </a:xfrm>
          <a:custGeom>
            <a:avLst/>
            <a:gdLst/>
            <a:ahLst/>
            <a:cxnLst/>
            <a:rect l="l" t="t" r="r" b="b"/>
            <a:pathLst>
              <a:path w="713104">
                <a:moveTo>
                  <a:pt x="0" y="0"/>
                </a:moveTo>
                <a:lnTo>
                  <a:pt x="712799" y="0"/>
                </a:lnTo>
              </a:path>
            </a:pathLst>
          </a:custGeom>
          <a:ln w="3175">
            <a:solidFill>
              <a:srgbClr val="000000"/>
            </a:solidFill>
          </a:ln>
        </p:spPr>
        <p:txBody>
          <a:bodyPr wrap="square" lIns="0" tIns="0" rIns="0" bIns="0" rtlCol="0"/>
          <a:lstStyle/>
          <a:p>
            <a:endParaRPr sz="1350"/>
          </a:p>
        </p:txBody>
      </p:sp>
      <p:sp>
        <p:nvSpPr>
          <p:cNvPr id="41" name="object 43">
            <a:extLst>
              <a:ext uri="{FF2B5EF4-FFF2-40B4-BE49-F238E27FC236}">
                <a16:creationId xmlns:a16="http://schemas.microsoft.com/office/drawing/2014/main" id="{B3B7695B-0E02-4FE1-B68E-7A7EC9301F30}"/>
              </a:ext>
            </a:extLst>
          </p:cNvPr>
          <p:cNvSpPr/>
          <p:nvPr/>
        </p:nvSpPr>
        <p:spPr>
          <a:xfrm>
            <a:off x="5941457" y="4058114"/>
            <a:ext cx="720909" cy="0"/>
          </a:xfrm>
          <a:custGeom>
            <a:avLst/>
            <a:gdLst/>
            <a:ahLst/>
            <a:cxnLst/>
            <a:rect l="l" t="t" r="r" b="b"/>
            <a:pathLst>
              <a:path w="655954">
                <a:moveTo>
                  <a:pt x="0" y="0"/>
                </a:moveTo>
                <a:lnTo>
                  <a:pt x="655649" y="0"/>
                </a:lnTo>
              </a:path>
            </a:pathLst>
          </a:custGeom>
          <a:ln w="9524">
            <a:solidFill>
              <a:srgbClr val="666666"/>
            </a:solidFill>
          </a:ln>
        </p:spPr>
        <p:txBody>
          <a:bodyPr wrap="square" lIns="0" tIns="0" rIns="0" bIns="0" rtlCol="0"/>
          <a:lstStyle/>
          <a:p>
            <a:endParaRPr sz="1350"/>
          </a:p>
        </p:txBody>
      </p:sp>
      <p:sp>
        <p:nvSpPr>
          <p:cNvPr id="42" name="object 44">
            <a:extLst>
              <a:ext uri="{FF2B5EF4-FFF2-40B4-BE49-F238E27FC236}">
                <a16:creationId xmlns:a16="http://schemas.microsoft.com/office/drawing/2014/main" id="{988B3F23-4ABA-4A21-B10E-239210FAECFD}"/>
              </a:ext>
            </a:extLst>
          </p:cNvPr>
          <p:cNvSpPr/>
          <p:nvPr/>
        </p:nvSpPr>
        <p:spPr>
          <a:xfrm>
            <a:off x="6662031" y="4040825"/>
            <a:ext cx="48154" cy="34894"/>
          </a:xfrm>
          <a:custGeom>
            <a:avLst/>
            <a:gdLst/>
            <a:ahLst/>
            <a:cxnLst/>
            <a:rect l="l" t="t" r="r" b="b"/>
            <a:pathLst>
              <a:path w="43815" h="31750">
                <a:moveTo>
                  <a:pt x="0" y="31465"/>
                </a:moveTo>
                <a:lnTo>
                  <a:pt x="43225" y="15732"/>
                </a:lnTo>
                <a:lnTo>
                  <a:pt x="0" y="0"/>
                </a:lnTo>
                <a:lnTo>
                  <a:pt x="0" y="31465"/>
                </a:lnTo>
                <a:close/>
              </a:path>
            </a:pathLst>
          </a:custGeom>
          <a:ln w="9524">
            <a:solidFill>
              <a:srgbClr val="666666"/>
            </a:solidFill>
          </a:ln>
        </p:spPr>
        <p:txBody>
          <a:bodyPr wrap="square" lIns="0" tIns="0" rIns="0" bIns="0" rtlCol="0"/>
          <a:lstStyle/>
          <a:p>
            <a:endParaRPr sz="1350"/>
          </a:p>
        </p:txBody>
      </p:sp>
      <p:sp>
        <p:nvSpPr>
          <p:cNvPr id="43" name="object 45">
            <a:extLst>
              <a:ext uri="{FF2B5EF4-FFF2-40B4-BE49-F238E27FC236}">
                <a16:creationId xmlns:a16="http://schemas.microsoft.com/office/drawing/2014/main" id="{E593D0B3-95AC-4FBA-95E4-E00248A6E7D5}"/>
              </a:ext>
            </a:extLst>
          </p:cNvPr>
          <p:cNvSpPr/>
          <p:nvPr/>
        </p:nvSpPr>
        <p:spPr>
          <a:xfrm>
            <a:off x="6724839"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solidFill>
            <a:srgbClr val="0000FF"/>
          </a:solidFill>
        </p:spPr>
        <p:txBody>
          <a:bodyPr wrap="square" lIns="0" tIns="0" rIns="0" bIns="0" rtlCol="0"/>
          <a:lstStyle/>
          <a:p>
            <a:endParaRPr sz="1350"/>
          </a:p>
        </p:txBody>
      </p:sp>
      <p:sp>
        <p:nvSpPr>
          <p:cNvPr id="44" name="object 46">
            <a:extLst>
              <a:ext uri="{FF2B5EF4-FFF2-40B4-BE49-F238E27FC236}">
                <a16:creationId xmlns:a16="http://schemas.microsoft.com/office/drawing/2014/main" id="{B9CC10FD-8030-4765-8723-896356641216}"/>
              </a:ext>
            </a:extLst>
          </p:cNvPr>
          <p:cNvSpPr/>
          <p:nvPr/>
        </p:nvSpPr>
        <p:spPr>
          <a:xfrm>
            <a:off x="6724839"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45" name="object 47">
            <a:extLst>
              <a:ext uri="{FF2B5EF4-FFF2-40B4-BE49-F238E27FC236}">
                <a16:creationId xmlns:a16="http://schemas.microsoft.com/office/drawing/2014/main" id="{9A6F8D80-FA0E-4E12-B2C7-BD65F0BABC05}"/>
              </a:ext>
            </a:extLst>
          </p:cNvPr>
          <p:cNvSpPr/>
          <p:nvPr/>
        </p:nvSpPr>
        <p:spPr>
          <a:xfrm>
            <a:off x="6724839"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solidFill>
            <a:srgbClr val="434343"/>
          </a:solidFill>
        </p:spPr>
        <p:txBody>
          <a:bodyPr wrap="square" lIns="0" tIns="0" rIns="0" bIns="0" rtlCol="0"/>
          <a:lstStyle/>
          <a:p>
            <a:endParaRPr sz="1350"/>
          </a:p>
        </p:txBody>
      </p:sp>
      <p:sp>
        <p:nvSpPr>
          <p:cNvPr id="46" name="object 48">
            <a:extLst>
              <a:ext uri="{FF2B5EF4-FFF2-40B4-BE49-F238E27FC236}">
                <a16:creationId xmlns:a16="http://schemas.microsoft.com/office/drawing/2014/main" id="{02B7656D-8DCA-4E15-A07A-DE51A4C9FBB0}"/>
              </a:ext>
            </a:extLst>
          </p:cNvPr>
          <p:cNvSpPr/>
          <p:nvPr/>
        </p:nvSpPr>
        <p:spPr>
          <a:xfrm>
            <a:off x="6724839"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47" name="object 49">
            <a:extLst>
              <a:ext uri="{FF2B5EF4-FFF2-40B4-BE49-F238E27FC236}">
                <a16:creationId xmlns:a16="http://schemas.microsoft.com/office/drawing/2014/main" id="{E3391D9C-20DC-4E9C-A0A9-2508C6683E5D}"/>
              </a:ext>
            </a:extLst>
          </p:cNvPr>
          <p:cNvSpPr/>
          <p:nvPr/>
        </p:nvSpPr>
        <p:spPr>
          <a:xfrm>
            <a:off x="6890351" y="4191481"/>
            <a:ext cx="0" cy="468974"/>
          </a:xfrm>
          <a:custGeom>
            <a:avLst/>
            <a:gdLst/>
            <a:ahLst/>
            <a:cxnLst/>
            <a:rect l="l" t="t" r="r" b="b"/>
            <a:pathLst>
              <a:path h="426720">
                <a:moveTo>
                  <a:pt x="0" y="0"/>
                </a:moveTo>
                <a:lnTo>
                  <a:pt x="0" y="426299"/>
                </a:lnTo>
              </a:path>
            </a:pathLst>
          </a:custGeom>
          <a:ln w="3175">
            <a:solidFill>
              <a:srgbClr val="000000"/>
            </a:solidFill>
          </a:ln>
        </p:spPr>
        <p:txBody>
          <a:bodyPr wrap="square" lIns="0" tIns="0" rIns="0" bIns="0" rtlCol="0"/>
          <a:lstStyle/>
          <a:p>
            <a:endParaRPr sz="1350"/>
          </a:p>
        </p:txBody>
      </p:sp>
      <p:sp>
        <p:nvSpPr>
          <p:cNvPr id="48" name="object 50">
            <a:extLst>
              <a:ext uri="{FF2B5EF4-FFF2-40B4-BE49-F238E27FC236}">
                <a16:creationId xmlns:a16="http://schemas.microsoft.com/office/drawing/2014/main" id="{0A2FE559-EA0E-49CA-8E63-86C6EB851AED}"/>
              </a:ext>
            </a:extLst>
          </p:cNvPr>
          <p:cNvSpPr/>
          <p:nvPr/>
        </p:nvSpPr>
        <p:spPr>
          <a:xfrm>
            <a:off x="6890351" y="4254289"/>
            <a:ext cx="0" cy="406166"/>
          </a:xfrm>
          <a:custGeom>
            <a:avLst/>
            <a:gdLst/>
            <a:ahLst/>
            <a:cxnLst/>
            <a:rect l="l" t="t" r="r" b="b"/>
            <a:pathLst>
              <a:path h="369570">
                <a:moveTo>
                  <a:pt x="0" y="369149"/>
                </a:moveTo>
                <a:lnTo>
                  <a:pt x="0" y="0"/>
                </a:lnTo>
              </a:path>
            </a:pathLst>
          </a:custGeom>
          <a:ln w="9524">
            <a:solidFill>
              <a:srgbClr val="666666"/>
            </a:solidFill>
          </a:ln>
        </p:spPr>
        <p:txBody>
          <a:bodyPr wrap="square" lIns="0" tIns="0" rIns="0" bIns="0" rtlCol="0"/>
          <a:lstStyle/>
          <a:p>
            <a:endParaRPr sz="1350"/>
          </a:p>
        </p:txBody>
      </p:sp>
      <p:sp>
        <p:nvSpPr>
          <p:cNvPr id="49" name="object 51">
            <a:extLst>
              <a:ext uri="{FF2B5EF4-FFF2-40B4-BE49-F238E27FC236}">
                <a16:creationId xmlns:a16="http://schemas.microsoft.com/office/drawing/2014/main" id="{3BC52C93-5709-48DC-9941-5D8322BA2E04}"/>
              </a:ext>
            </a:extLst>
          </p:cNvPr>
          <p:cNvSpPr/>
          <p:nvPr/>
        </p:nvSpPr>
        <p:spPr>
          <a:xfrm>
            <a:off x="6873062" y="4206785"/>
            <a:ext cx="34894" cy="48154"/>
          </a:xfrm>
          <a:custGeom>
            <a:avLst/>
            <a:gdLst/>
            <a:ahLst/>
            <a:cxnLst/>
            <a:rect l="l" t="t" r="r" b="b"/>
            <a:pathLst>
              <a:path w="31750" h="43814">
                <a:moveTo>
                  <a:pt x="31464" y="43225"/>
                </a:moveTo>
                <a:lnTo>
                  <a:pt x="15732" y="0"/>
                </a:lnTo>
                <a:lnTo>
                  <a:pt x="0" y="43225"/>
                </a:lnTo>
                <a:lnTo>
                  <a:pt x="31464" y="43225"/>
                </a:lnTo>
                <a:close/>
              </a:path>
            </a:pathLst>
          </a:custGeom>
          <a:ln w="9524">
            <a:solidFill>
              <a:srgbClr val="666666"/>
            </a:solidFill>
          </a:ln>
        </p:spPr>
        <p:txBody>
          <a:bodyPr wrap="square" lIns="0" tIns="0" rIns="0" bIns="0" rtlCol="0"/>
          <a:lstStyle/>
          <a:p>
            <a:endParaRPr sz="1350"/>
          </a:p>
        </p:txBody>
      </p:sp>
      <p:sp>
        <p:nvSpPr>
          <p:cNvPr id="50" name="object 52">
            <a:extLst>
              <a:ext uri="{FF2B5EF4-FFF2-40B4-BE49-F238E27FC236}">
                <a16:creationId xmlns:a16="http://schemas.microsoft.com/office/drawing/2014/main" id="{ED090DA5-03D4-4AE9-AFA2-6C91FF3368FB}"/>
              </a:ext>
            </a:extLst>
          </p:cNvPr>
          <p:cNvSpPr/>
          <p:nvPr/>
        </p:nvSpPr>
        <p:spPr>
          <a:xfrm>
            <a:off x="6890351" y="3485771"/>
            <a:ext cx="0" cy="420821"/>
          </a:xfrm>
          <a:custGeom>
            <a:avLst/>
            <a:gdLst/>
            <a:ahLst/>
            <a:cxnLst/>
            <a:rect l="l" t="t" r="r" b="b"/>
            <a:pathLst>
              <a:path h="382905">
                <a:moveTo>
                  <a:pt x="0" y="0"/>
                </a:moveTo>
                <a:lnTo>
                  <a:pt x="0" y="382799"/>
                </a:lnTo>
              </a:path>
            </a:pathLst>
          </a:custGeom>
          <a:ln w="3175">
            <a:solidFill>
              <a:srgbClr val="000000"/>
            </a:solidFill>
          </a:ln>
        </p:spPr>
        <p:txBody>
          <a:bodyPr wrap="square" lIns="0" tIns="0" rIns="0" bIns="0" rtlCol="0"/>
          <a:lstStyle/>
          <a:p>
            <a:endParaRPr sz="1350"/>
          </a:p>
        </p:txBody>
      </p:sp>
      <p:sp>
        <p:nvSpPr>
          <p:cNvPr id="51" name="object 53">
            <a:extLst>
              <a:ext uri="{FF2B5EF4-FFF2-40B4-BE49-F238E27FC236}">
                <a16:creationId xmlns:a16="http://schemas.microsoft.com/office/drawing/2014/main" id="{8D0E490A-156A-48C6-B2AE-CA1A4FAEC769}"/>
              </a:ext>
            </a:extLst>
          </p:cNvPr>
          <p:cNvSpPr/>
          <p:nvPr/>
        </p:nvSpPr>
        <p:spPr>
          <a:xfrm>
            <a:off x="6890351" y="3548580"/>
            <a:ext cx="0" cy="358012"/>
          </a:xfrm>
          <a:custGeom>
            <a:avLst/>
            <a:gdLst/>
            <a:ahLst/>
            <a:cxnLst/>
            <a:rect l="l" t="t" r="r" b="b"/>
            <a:pathLst>
              <a:path h="325755">
                <a:moveTo>
                  <a:pt x="0" y="325649"/>
                </a:moveTo>
                <a:lnTo>
                  <a:pt x="0" y="0"/>
                </a:lnTo>
              </a:path>
            </a:pathLst>
          </a:custGeom>
          <a:ln w="9524">
            <a:solidFill>
              <a:srgbClr val="666666"/>
            </a:solidFill>
          </a:ln>
        </p:spPr>
        <p:txBody>
          <a:bodyPr wrap="square" lIns="0" tIns="0" rIns="0" bIns="0" rtlCol="0"/>
          <a:lstStyle/>
          <a:p>
            <a:endParaRPr sz="1350"/>
          </a:p>
        </p:txBody>
      </p:sp>
      <p:sp>
        <p:nvSpPr>
          <p:cNvPr id="52" name="object 54">
            <a:extLst>
              <a:ext uri="{FF2B5EF4-FFF2-40B4-BE49-F238E27FC236}">
                <a16:creationId xmlns:a16="http://schemas.microsoft.com/office/drawing/2014/main" id="{F453A131-58ED-475B-BF50-9C84BF99E8E5}"/>
              </a:ext>
            </a:extLst>
          </p:cNvPr>
          <p:cNvSpPr/>
          <p:nvPr/>
        </p:nvSpPr>
        <p:spPr>
          <a:xfrm>
            <a:off x="6873062" y="3501075"/>
            <a:ext cx="34894" cy="48154"/>
          </a:xfrm>
          <a:custGeom>
            <a:avLst/>
            <a:gdLst/>
            <a:ahLst/>
            <a:cxnLst/>
            <a:rect l="l" t="t" r="r" b="b"/>
            <a:pathLst>
              <a:path w="31750" h="43814">
                <a:moveTo>
                  <a:pt x="31464" y="43225"/>
                </a:moveTo>
                <a:lnTo>
                  <a:pt x="15732" y="0"/>
                </a:lnTo>
                <a:lnTo>
                  <a:pt x="0" y="43225"/>
                </a:lnTo>
                <a:lnTo>
                  <a:pt x="31464" y="43225"/>
                </a:lnTo>
                <a:close/>
              </a:path>
            </a:pathLst>
          </a:custGeom>
          <a:ln w="9524">
            <a:solidFill>
              <a:srgbClr val="666666"/>
            </a:solidFill>
          </a:ln>
        </p:spPr>
        <p:txBody>
          <a:bodyPr wrap="square" lIns="0" tIns="0" rIns="0" bIns="0" rtlCol="0"/>
          <a:lstStyle/>
          <a:p>
            <a:endParaRPr sz="1350"/>
          </a:p>
        </p:txBody>
      </p:sp>
      <p:sp>
        <p:nvSpPr>
          <p:cNvPr id="53" name="object 55">
            <a:extLst>
              <a:ext uri="{FF2B5EF4-FFF2-40B4-BE49-F238E27FC236}">
                <a16:creationId xmlns:a16="http://schemas.microsoft.com/office/drawing/2014/main" id="{A4CBA8AE-935D-496E-A55F-3E6ED7D02AA2}"/>
              </a:ext>
            </a:extLst>
          </p:cNvPr>
          <p:cNvSpPr/>
          <p:nvPr/>
        </p:nvSpPr>
        <p:spPr>
          <a:xfrm>
            <a:off x="3279217" y="4818362"/>
            <a:ext cx="670661" cy="267287"/>
          </a:xfrm>
          <a:custGeom>
            <a:avLst/>
            <a:gdLst/>
            <a:ahLst/>
            <a:cxnLst/>
            <a:rect l="l" t="t" r="r" b="b"/>
            <a:pathLst>
              <a:path w="610235" h="243204">
                <a:moveTo>
                  <a:pt x="0" y="0"/>
                </a:moveTo>
                <a:lnTo>
                  <a:pt x="609899" y="0"/>
                </a:lnTo>
                <a:lnTo>
                  <a:pt x="609899" y="242699"/>
                </a:lnTo>
                <a:lnTo>
                  <a:pt x="0" y="242699"/>
                </a:lnTo>
                <a:lnTo>
                  <a:pt x="0" y="0"/>
                </a:lnTo>
                <a:close/>
              </a:path>
            </a:pathLst>
          </a:custGeom>
          <a:noFill/>
        </p:spPr>
        <p:txBody>
          <a:bodyPr wrap="square" lIns="0" tIns="0" rIns="0" bIns="0" rtlCol="0"/>
          <a:lstStyle/>
          <a:p>
            <a:pPr algn="ctr"/>
            <a:r>
              <a:rPr lang="en-US" sz="1350" dirty="0"/>
              <a:t>EOS</a:t>
            </a:r>
            <a:endParaRPr sz="1350" dirty="0"/>
          </a:p>
        </p:txBody>
      </p:sp>
      <p:sp>
        <p:nvSpPr>
          <p:cNvPr id="54" name="object 56">
            <a:extLst>
              <a:ext uri="{FF2B5EF4-FFF2-40B4-BE49-F238E27FC236}">
                <a16:creationId xmlns:a16="http://schemas.microsoft.com/office/drawing/2014/main" id="{CE5B8420-CD62-45BF-80A3-3D4369B1FB75}"/>
              </a:ext>
            </a:extLst>
          </p:cNvPr>
          <p:cNvSpPr/>
          <p:nvPr/>
        </p:nvSpPr>
        <p:spPr>
          <a:xfrm>
            <a:off x="4415163" y="4818362"/>
            <a:ext cx="579239" cy="267287"/>
          </a:xfrm>
          <a:custGeom>
            <a:avLst/>
            <a:gdLst/>
            <a:ahLst/>
            <a:cxnLst/>
            <a:rect l="l" t="t" r="r" b="b"/>
            <a:pathLst>
              <a:path w="527050" h="243204">
                <a:moveTo>
                  <a:pt x="0" y="0"/>
                </a:moveTo>
                <a:lnTo>
                  <a:pt x="526799" y="0"/>
                </a:lnTo>
                <a:lnTo>
                  <a:pt x="526799" y="242699"/>
                </a:lnTo>
                <a:lnTo>
                  <a:pt x="0" y="242699"/>
                </a:lnTo>
                <a:lnTo>
                  <a:pt x="0" y="0"/>
                </a:lnTo>
                <a:close/>
              </a:path>
            </a:pathLst>
          </a:custGeom>
          <a:noFill/>
        </p:spPr>
        <p:txBody>
          <a:bodyPr wrap="square" lIns="0" tIns="0" rIns="0" bIns="0" rtlCol="0"/>
          <a:lstStyle/>
          <a:p>
            <a:pPr algn="ctr"/>
            <a:r>
              <a:rPr lang="en-US" sz="1350" dirty="0"/>
              <a:t>Y1</a:t>
            </a:r>
            <a:endParaRPr sz="1350" dirty="0"/>
          </a:p>
        </p:txBody>
      </p:sp>
      <p:sp>
        <p:nvSpPr>
          <p:cNvPr id="55" name="object 57">
            <a:extLst>
              <a:ext uri="{FF2B5EF4-FFF2-40B4-BE49-F238E27FC236}">
                <a16:creationId xmlns:a16="http://schemas.microsoft.com/office/drawing/2014/main" id="{9B1E2634-F30F-4D1C-BA19-72D0CE08366B}"/>
              </a:ext>
            </a:extLst>
          </p:cNvPr>
          <p:cNvSpPr/>
          <p:nvPr/>
        </p:nvSpPr>
        <p:spPr>
          <a:xfrm>
            <a:off x="5551126" y="4818362"/>
            <a:ext cx="579239" cy="267287"/>
          </a:xfrm>
          <a:custGeom>
            <a:avLst/>
            <a:gdLst/>
            <a:ahLst/>
            <a:cxnLst/>
            <a:rect l="l" t="t" r="r" b="b"/>
            <a:pathLst>
              <a:path w="527050" h="243204">
                <a:moveTo>
                  <a:pt x="0" y="0"/>
                </a:moveTo>
                <a:lnTo>
                  <a:pt x="526799" y="0"/>
                </a:lnTo>
                <a:lnTo>
                  <a:pt x="526799" y="242699"/>
                </a:lnTo>
                <a:lnTo>
                  <a:pt x="0" y="242699"/>
                </a:lnTo>
                <a:lnTo>
                  <a:pt x="0" y="0"/>
                </a:lnTo>
                <a:close/>
              </a:path>
            </a:pathLst>
          </a:custGeom>
          <a:noFill/>
        </p:spPr>
        <p:txBody>
          <a:bodyPr wrap="square" lIns="0" tIns="0" rIns="0" bIns="0" rtlCol="0"/>
          <a:lstStyle/>
          <a:p>
            <a:pPr algn="ctr"/>
            <a:r>
              <a:rPr lang="en-US" sz="1350" dirty="0"/>
              <a:t>Y2</a:t>
            </a:r>
            <a:endParaRPr sz="1350" dirty="0"/>
          </a:p>
        </p:txBody>
      </p:sp>
      <p:sp>
        <p:nvSpPr>
          <p:cNvPr id="56" name="object 58">
            <a:extLst>
              <a:ext uri="{FF2B5EF4-FFF2-40B4-BE49-F238E27FC236}">
                <a16:creationId xmlns:a16="http://schemas.microsoft.com/office/drawing/2014/main" id="{DB24D7B8-5F4B-4BCD-9101-A37948D1C399}"/>
              </a:ext>
            </a:extLst>
          </p:cNvPr>
          <p:cNvSpPr/>
          <p:nvPr/>
        </p:nvSpPr>
        <p:spPr>
          <a:xfrm>
            <a:off x="6687115" y="4818362"/>
            <a:ext cx="579239" cy="267287"/>
          </a:xfrm>
          <a:custGeom>
            <a:avLst/>
            <a:gdLst/>
            <a:ahLst/>
            <a:cxnLst/>
            <a:rect l="l" t="t" r="r" b="b"/>
            <a:pathLst>
              <a:path w="527050" h="243204">
                <a:moveTo>
                  <a:pt x="0" y="0"/>
                </a:moveTo>
                <a:lnTo>
                  <a:pt x="526799" y="0"/>
                </a:lnTo>
                <a:lnTo>
                  <a:pt x="526799" y="242699"/>
                </a:lnTo>
                <a:lnTo>
                  <a:pt x="0" y="242699"/>
                </a:lnTo>
                <a:lnTo>
                  <a:pt x="0" y="0"/>
                </a:lnTo>
                <a:close/>
              </a:path>
            </a:pathLst>
          </a:custGeom>
          <a:noFill/>
        </p:spPr>
        <p:txBody>
          <a:bodyPr wrap="square" lIns="0" tIns="0" rIns="0" bIns="0" rtlCol="0"/>
          <a:lstStyle/>
          <a:p>
            <a:pPr algn="ctr"/>
            <a:r>
              <a:rPr lang="en-US" sz="1350" dirty="0"/>
              <a:t>Y3</a:t>
            </a:r>
            <a:endParaRPr sz="1350" dirty="0"/>
          </a:p>
        </p:txBody>
      </p:sp>
      <p:sp>
        <p:nvSpPr>
          <p:cNvPr id="57" name="object 59">
            <a:extLst>
              <a:ext uri="{FF2B5EF4-FFF2-40B4-BE49-F238E27FC236}">
                <a16:creationId xmlns:a16="http://schemas.microsoft.com/office/drawing/2014/main" id="{35413554-55B3-4DED-9667-BE39D589F713}"/>
              </a:ext>
            </a:extLst>
          </p:cNvPr>
          <p:cNvSpPr/>
          <p:nvPr/>
        </p:nvSpPr>
        <p:spPr>
          <a:xfrm>
            <a:off x="3257646" y="2779898"/>
            <a:ext cx="579239" cy="267287"/>
          </a:xfrm>
          <a:custGeom>
            <a:avLst/>
            <a:gdLst/>
            <a:ahLst/>
            <a:cxnLst/>
            <a:rect l="l" t="t" r="r" b="b"/>
            <a:pathLst>
              <a:path w="527050" h="243205">
                <a:moveTo>
                  <a:pt x="0" y="0"/>
                </a:moveTo>
                <a:lnTo>
                  <a:pt x="526799" y="0"/>
                </a:lnTo>
                <a:lnTo>
                  <a:pt x="526799" y="242699"/>
                </a:lnTo>
                <a:lnTo>
                  <a:pt x="0" y="242699"/>
                </a:lnTo>
                <a:lnTo>
                  <a:pt x="0" y="0"/>
                </a:lnTo>
                <a:close/>
              </a:path>
            </a:pathLst>
          </a:custGeom>
          <a:noFill/>
        </p:spPr>
        <p:txBody>
          <a:bodyPr wrap="square" lIns="0" tIns="0" rIns="0" bIns="0" rtlCol="0"/>
          <a:lstStyle/>
          <a:p>
            <a:pPr algn="ctr"/>
            <a:r>
              <a:rPr lang="en-US" sz="1500" dirty="0"/>
              <a:t>Y1</a:t>
            </a:r>
            <a:endParaRPr sz="1500" dirty="0"/>
          </a:p>
        </p:txBody>
      </p:sp>
      <p:sp>
        <p:nvSpPr>
          <p:cNvPr id="58" name="object 60">
            <a:extLst>
              <a:ext uri="{FF2B5EF4-FFF2-40B4-BE49-F238E27FC236}">
                <a16:creationId xmlns:a16="http://schemas.microsoft.com/office/drawing/2014/main" id="{AB80A153-141F-4B5F-B063-253047953DAA}"/>
              </a:ext>
            </a:extLst>
          </p:cNvPr>
          <p:cNvSpPr/>
          <p:nvPr/>
        </p:nvSpPr>
        <p:spPr>
          <a:xfrm>
            <a:off x="4372055" y="2779898"/>
            <a:ext cx="579239" cy="267287"/>
          </a:xfrm>
          <a:custGeom>
            <a:avLst/>
            <a:gdLst/>
            <a:ahLst/>
            <a:cxnLst/>
            <a:rect l="l" t="t" r="r" b="b"/>
            <a:pathLst>
              <a:path w="527050" h="243205">
                <a:moveTo>
                  <a:pt x="0" y="0"/>
                </a:moveTo>
                <a:lnTo>
                  <a:pt x="526799" y="0"/>
                </a:lnTo>
                <a:lnTo>
                  <a:pt x="526799" y="242699"/>
                </a:lnTo>
                <a:lnTo>
                  <a:pt x="0" y="242699"/>
                </a:lnTo>
                <a:lnTo>
                  <a:pt x="0" y="0"/>
                </a:lnTo>
                <a:close/>
              </a:path>
            </a:pathLst>
          </a:custGeom>
          <a:noFill/>
        </p:spPr>
        <p:txBody>
          <a:bodyPr wrap="square" lIns="0" tIns="0" rIns="0" bIns="0" rtlCol="0"/>
          <a:lstStyle/>
          <a:p>
            <a:pPr algn="ctr"/>
            <a:r>
              <a:rPr lang="en-US" sz="1350" dirty="0"/>
              <a:t>Y2</a:t>
            </a:r>
            <a:endParaRPr sz="1350" dirty="0"/>
          </a:p>
        </p:txBody>
      </p:sp>
      <p:sp>
        <p:nvSpPr>
          <p:cNvPr id="59" name="object 61">
            <a:extLst>
              <a:ext uri="{FF2B5EF4-FFF2-40B4-BE49-F238E27FC236}">
                <a16:creationId xmlns:a16="http://schemas.microsoft.com/office/drawing/2014/main" id="{CCCA4ACB-D7DC-486C-A4AA-EECD5769D17D}"/>
              </a:ext>
            </a:extLst>
          </p:cNvPr>
          <p:cNvSpPr/>
          <p:nvPr/>
        </p:nvSpPr>
        <p:spPr>
          <a:xfrm>
            <a:off x="5551141" y="2779898"/>
            <a:ext cx="579239" cy="267287"/>
          </a:xfrm>
          <a:custGeom>
            <a:avLst/>
            <a:gdLst/>
            <a:ahLst/>
            <a:cxnLst/>
            <a:rect l="l" t="t" r="r" b="b"/>
            <a:pathLst>
              <a:path w="527050" h="243205">
                <a:moveTo>
                  <a:pt x="0" y="0"/>
                </a:moveTo>
                <a:lnTo>
                  <a:pt x="526799" y="0"/>
                </a:lnTo>
                <a:lnTo>
                  <a:pt x="526799" y="242699"/>
                </a:lnTo>
                <a:lnTo>
                  <a:pt x="0" y="242699"/>
                </a:lnTo>
                <a:lnTo>
                  <a:pt x="0" y="0"/>
                </a:lnTo>
                <a:close/>
              </a:path>
            </a:pathLst>
          </a:custGeom>
          <a:noFill/>
        </p:spPr>
        <p:txBody>
          <a:bodyPr wrap="square" lIns="0" tIns="0" rIns="0" bIns="0" rtlCol="0"/>
          <a:lstStyle/>
          <a:p>
            <a:pPr algn="ctr"/>
            <a:r>
              <a:rPr lang="en-US" sz="1350" dirty="0"/>
              <a:t>Y3</a:t>
            </a:r>
            <a:endParaRPr sz="1350" dirty="0"/>
          </a:p>
        </p:txBody>
      </p:sp>
      <p:sp>
        <p:nvSpPr>
          <p:cNvPr id="60" name="object 62">
            <a:extLst>
              <a:ext uri="{FF2B5EF4-FFF2-40B4-BE49-F238E27FC236}">
                <a16:creationId xmlns:a16="http://schemas.microsoft.com/office/drawing/2014/main" id="{122A4DD7-B0A2-4452-A8A8-5CC9A053BD3B}"/>
              </a:ext>
            </a:extLst>
          </p:cNvPr>
          <p:cNvSpPr/>
          <p:nvPr/>
        </p:nvSpPr>
        <p:spPr>
          <a:xfrm>
            <a:off x="6600870" y="2779898"/>
            <a:ext cx="670661" cy="267287"/>
          </a:xfrm>
          <a:custGeom>
            <a:avLst/>
            <a:gdLst/>
            <a:ahLst/>
            <a:cxnLst/>
            <a:rect l="l" t="t" r="r" b="b"/>
            <a:pathLst>
              <a:path w="610234" h="243205">
                <a:moveTo>
                  <a:pt x="0" y="0"/>
                </a:moveTo>
                <a:lnTo>
                  <a:pt x="609899" y="0"/>
                </a:lnTo>
                <a:lnTo>
                  <a:pt x="609899" y="242699"/>
                </a:lnTo>
                <a:lnTo>
                  <a:pt x="0" y="242699"/>
                </a:lnTo>
                <a:lnTo>
                  <a:pt x="0" y="0"/>
                </a:lnTo>
                <a:close/>
              </a:path>
            </a:pathLst>
          </a:custGeom>
          <a:noFill/>
        </p:spPr>
        <p:txBody>
          <a:bodyPr wrap="square" lIns="0" tIns="0" rIns="0" bIns="0" rtlCol="0"/>
          <a:lstStyle/>
          <a:p>
            <a:pPr algn="ctr"/>
            <a:r>
              <a:rPr lang="en-US" sz="1350" dirty="0"/>
              <a:t>EOS</a:t>
            </a:r>
            <a:endParaRPr sz="1350" dirty="0"/>
          </a:p>
        </p:txBody>
      </p:sp>
      <p:sp>
        <p:nvSpPr>
          <p:cNvPr id="61" name="object 63">
            <a:extLst>
              <a:ext uri="{FF2B5EF4-FFF2-40B4-BE49-F238E27FC236}">
                <a16:creationId xmlns:a16="http://schemas.microsoft.com/office/drawing/2014/main" id="{C7F13559-DFFA-4A9B-8DC8-265F5F54DA88}"/>
              </a:ext>
            </a:extLst>
          </p:cNvPr>
          <p:cNvSpPr/>
          <p:nvPr/>
        </p:nvSpPr>
        <p:spPr>
          <a:xfrm>
            <a:off x="3679450" y="2987200"/>
            <a:ext cx="790697" cy="1958248"/>
          </a:xfrm>
          <a:custGeom>
            <a:avLst/>
            <a:gdLst/>
            <a:ahLst/>
            <a:cxnLst/>
            <a:rect l="l" t="t" r="r" b="b"/>
            <a:pathLst>
              <a:path w="719454" h="1781810">
                <a:moveTo>
                  <a:pt x="0" y="0"/>
                </a:moveTo>
                <a:lnTo>
                  <a:pt x="38295" y="35750"/>
                </a:lnTo>
                <a:lnTo>
                  <a:pt x="73568" y="63640"/>
                </a:lnTo>
                <a:lnTo>
                  <a:pt x="93357" y="79009"/>
                </a:lnTo>
                <a:lnTo>
                  <a:pt x="114236" y="95419"/>
                </a:lnTo>
                <a:lnTo>
                  <a:pt x="158240" y="131639"/>
                </a:lnTo>
                <a:lnTo>
                  <a:pt x="203524" y="172852"/>
                </a:lnTo>
                <a:lnTo>
                  <a:pt x="248031" y="219610"/>
                </a:lnTo>
                <a:lnTo>
                  <a:pt x="289702" y="272465"/>
                </a:lnTo>
                <a:lnTo>
                  <a:pt x="326480" y="331969"/>
                </a:lnTo>
                <a:lnTo>
                  <a:pt x="356309" y="398674"/>
                </a:lnTo>
                <a:lnTo>
                  <a:pt x="377356" y="474529"/>
                </a:lnTo>
                <a:lnTo>
                  <a:pt x="384734" y="518639"/>
                </a:lnTo>
                <a:lnTo>
                  <a:pt x="390322" y="566711"/>
                </a:lnTo>
                <a:lnTo>
                  <a:pt x="394334" y="618227"/>
                </a:lnTo>
                <a:lnTo>
                  <a:pt x="396983" y="672671"/>
                </a:lnTo>
                <a:lnTo>
                  <a:pt x="398481" y="729524"/>
                </a:lnTo>
                <a:lnTo>
                  <a:pt x="399043" y="788270"/>
                </a:lnTo>
                <a:lnTo>
                  <a:pt x="398882" y="848390"/>
                </a:lnTo>
                <a:lnTo>
                  <a:pt x="398210" y="909368"/>
                </a:lnTo>
                <a:lnTo>
                  <a:pt x="397242" y="970685"/>
                </a:lnTo>
                <a:lnTo>
                  <a:pt x="396190" y="1031825"/>
                </a:lnTo>
                <a:lnTo>
                  <a:pt x="395267" y="1092270"/>
                </a:lnTo>
                <a:lnTo>
                  <a:pt x="394688" y="1151502"/>
                </a:lnTo>
                <a:lnTo>
                  <a:pt x="394665" y="1209003"/>
                </a:lnTo>
                <a:lnTo>
                  <a:pt x="395411" y="1264257"/>
                </a:lnTo>
                <a:lnTo>
                  <a:pt x="397140" y="1316746"/>
                </a:lnTo>
                <a:lnTo>
                  <a:pt x="400065" y="1365952"/>
                </a:lnTo>
                <a:lnTo>
                  <a:pt x="404400" y="1411358"/>
                </a:lnTo>
                <a:lnTo>
                  <a:pt x="410357" y="1452446"/>
                </a:lnTo>
                <a:lnTo>
                  <a:pt x="427901" y="1520855"/>
                </a:lnTo>
                <a:lnTo>
                  <a:pt x="452597" y="1576648"/>
                </a:lnTo>
                <a:lnTo>
                  <a:pt x="482838" y="1622255"/>
                </a:lnTo>
                <a:lnTo>
                  <a:pt x="516969" y="1659079"/>
                </a:lnTo>
                <a:lnTo>
                  <a:pt x="553333" y="1688528"/>
                </a:lnTo>
                <a:lnTo>
                  <a:pt x="590275" y="1712004"/>
                </a:lnTo>
                <a:lnTo>
                  <a:pt x="626137" y="1730914"/>
                </a:lnTo>
                <a:lnTo>
                  <a:pt x="659265" y="1746663"/>
                </a:lnTo>
                <a:lnTo>
                  <a:pt x="674285" y="1753791"/>
                </a:lnTo>
                <a:lnTo>
                  <a:pt x="688001" y="1760656"/>
                </a:lnTo>
                <a:lnTo>
                  <a:pt x="700205" y="1767432"/>
                </a:lnTo>
                <a:lnTo>
                  <a:pt x="710690" y="1774297"/>
                </a:lnTo>
                <a:lnTo>
                  <a:pt x="719249" y="1781424"/>
                </a:lnTo>
              </a:path>
            </a:pathLst>
          </a:custGeom>
          <a:ln w="9524">
            <a:solidFill>
              <a:srgbClr val="FF0000"/>
            </a:solidFill>
          </a:ln>
        </p:spPr>
        <p:txBody>
          <a:bodyPr wrap="square" lIns="0" tIns="0" rIns="0" bIns="0" rtlCol="0"/>
          <a:lstStyle/>
          <a:p>
            <a:endParaRPr sz="1350" dirty="0"/>
          </a:p>
        </p:txBody>
      </p:sp>
      <p:sp>
        <p:nvSpPr>
          <p:cNvPr id="62" name="object 64">
            <a:extLst>
              <a:ext uri="{FF2B5EF4-FFF2-40B4-BE49-F238E27FC236}">
                <a16:creationId xmlns:a16="http://schemas.microsoft.com/office/drawing/2014/main" id="{AF44A25E-2E73-4568-9C4F-87012B3467C9}"/>
              </a:ext>
            </a:extLst>
          </p:cNvPr>
          <p:cNvSpPr/>
          <p:nvPr/>
        </p:nvSpPr>
        <p:spPr>
          <a:xfrm>
            <a:off x="4823505" y="2987200"/>
            <a:ext cx="790697" cy="1958248"/>
          </a:xfrm>
          <a:custGeom>
            <a:avLst/>
            <a:gdLst/>
            <a:ahLst/>
            <a:cxnLst/>
            <a:rect l="l" t="t" r="r" b="b"/>
            <a:pathLst>
              <a:path w="719454" h="1781810">
                <a:moveTo>
                  <a:pt x="0" y="0"/>
                </a:moveTo>
                <a:lnTo>
                  <a:pt x="38295" y="35750"/>
                </a:lnTo>
                <a:lnTo>
                  <a:pt x="73568" y="63640"/>
                </a:lnTo>
                <a:lnTo>
                  <a:pt x="93357" y="79009"/>
                </a:lnTo>
                <a:lnTo>
                  <a:pt x="114236" y="95419"/>
                </a:lnTo>
                <a:lnTo>
                  <a:pt x="158240" y="131639"/>
                </a:lnTo>
                <a:lnTo>
                  <a:pt x="203524" y="172852"/>
                </a:lnTo>
                <a:lnTo>
                  <a:pt x="248031" y="219610"/>
                </a:lnTo>
                <a:lnTo>
                  <a:pt x="289702" y="272465"/>
                </a:lnTo>
                <a:lnTo>
                  <a:pt x="326480" y="331969"/>
                </a:lnTo>
                <a:lnTo>
                  <a:pt x="356309" y="398674"/>
                </a:lnTo>
                <a:lnTo>
                  <a:pt x="377356" y="474529"/>
                </a:lnTo>
                <a:lnTo>
                  <a:pt x="384734" y="518639"/>
                </a:lnTo>
                <a:lnTo>
                  <a:pt x="390322" y="566711"/>
                </a:lnTo>
                <a:lnTo>
                  <a:pt x="394334" y="618227"/>
                </a:lnTo>
                <a:lnTo>
                  <a:pt x="396983" y="672671"/>
                </a:lnTo>
                <a:lnTo>
                  <a:pt x="398481" y="729524"/>
                </a:lnTo>
                <a:lnTo>
                  <a:pt x="399043" y="788270"/>
                </a:lnTo>
                <a:lnTo>
                  <a:pt x="398882" y="848390"/>
                </a:lnTo>
                <a:lnTo>
                  <a:pt x="398210" y="909368"/>
                </a:lnTo>
                <a:lnTo>
                  <a:pt x="397242" y="970685"/>
                </a:lnTo>
                <a:lnTo>
                  <a:pt x="396190" y="1031825"/>
                </a:lnTo>
                <a:lnTo>
                  <a:pt x="395267" y="1092270"/>
                </a:lnTo>
                <a:lnTo>
                  <a:pt x="394688" y="1151502"/>
                </a:lnTo>
                <a:lnTo>
                  <a:pt x="394665" y="1209003"/>
                </a:lnTo>
                <a:lnTo>
                  <a:pt x="395411" y="1264257"/>
                </a:lnTo>
                <a:lnTo>
                  <a:pt x="397140" y="1316746"/>
                </a:lnTo>
                <a:lnTo>
                  <a:pt x="400065" y="1365952"/>
                </a:lnTo>
                <a:lnTo>
                  <a:pt x="404400" y="1411358"/>
                </a:lnTo>
                <a:lnTo>
                  <a:pt x="410357" y="1452446"/>
                </a:lnTo>
                <a:lnTo>
                  <a:pt x="427901" y="1520855"/>
                </a:lnTo>
                <a:lnTo>
                  <a:pt x="452597" y="1576648"/>
                </a:lnTo>
                <a:lnTo>
                  <a:pt x="482838" y="1622255"/>
                </a:lnTo>
                <a:lnTo>
                  <a:pt x="516969" y="1659079"/>
                </a:lnTo>
                <a:lnTo>
                  <a:pt x="553333" y="1688528"/>
                </a:lnTo>
                <a:lnTo>
                  <a:pt x="590275" y="1712004"/>
                </a:lnTo>
                <a:lnTo>
                  <a:pt x="626137" y="1730914"/>
                </a:lnTo>
                <a:lnTo>
                  <a:pt x="659265" y="1746663"/>
                </a:lnTo>
                <a:lnTo>
                  <a:pt x="674285" y="1753791"/>
                </a:lnTo>
                <a:lnTo>
                  <a:pt x="688001" y="1760656"/>
                </a:lnTo>
                <a:lnTo>
                  <a:pt x="700205" y="1767432"/>
                </a:lnTo>
                <a:lnTo>
                  <a:pt x="710690" y="1774297"/>
                </a:lnTo>
                <a:lnTo>
                  <a:pt x="719249" y="1781424"/>
                </a:lnTo>
              </a:path>
            </a:pathLst>
          </a:custGeom>
          <a:ln w="9524">
            <a:solidFill>
              <a:srgbClr val="FF0000"/>
            </a:solidFill>
          </a:ln>
        </p:spPr>
        <p:txBody>
          <a:bodyPr wrap="square" lIns="0" tIns="0" rIns="0" bIns="0" rtlCol="0"/>
          <a:lstStyle/>
          <a:p>
            <a:endParaRPr sz="1350"/>
          </a:p>
        </p:txBody>
      </p:sp>
      <p:sp>
        <p:nvSpPr>
          <p:cNvPr id="63" name="object 65">
            <a:extLst>
              <a:ext uri="{FF2B5EF4-FFF2-40B4-BE49-F238E27FC236}">
                <a16:creationId xmlns:a16="http://schemas.microsoft.com/office/drawing/2014/main" id="{ECDF7FD5-E156-42AC-A210-459DA2E02A08}"/>
              </a:ext>
            </a:extLst>
          </p:cNvPr>
          <p:cNvSpPr/>
          <p:nvPr/>
        </p:nvSpPr>
        <p:spPr>
          <a:xfrm>
            <a:off x="5937913" y="2987200"/>
            <a:ext cx="790697" cy="1958248"/>
          </a:xfrm>
          <a:custGeom>
            <a:avLst/>
            <a:gdLst/>
            <a:ahLst/>
            <a:cxnLst/>
            <a:rect l="l" t="t" r="r" b="b"/>
            <a:pathLst>
              <a:path w="719454" h="1781810">
                <a:moveTo>
                  <a:pt x="0" y="0"/>
                </a:moveTo>
                <a:lnTo>
                  <a:pt x="38295" y="35750"/>
                </a:lnTo>
                <a:lnTo>
                  <a:pt x="73568" y="63640"/>
                </a:lnTo>
                <a:lnTo>
                  <a:pt x="93357" y="79009"/>
                </a:lnTo>
                <a:lnTo>
                  <a:pt x="114236" y="95419"/>
                </a:lnTo>
                <a:lnTo>
                  <a:pt x="158240" y="131639"/>
                </a:lnTo>
                <a:lnTo>
                  <a:pt x="203524" y="172852"/>
                </a:lnTo>
                <a:lnTo>
                  <a:pt x="248031" y="219610"/>
                </a:lnTo>
                <a:lnTo>
                  <a:pt x="289702" y="272465"/>
                </a:lnTo>
                <a:lnTo>
                  <a:pt x="326480" y="331969"/>
                </a:lnTo>
                <a:lnTo>
                  <a:pt x="356309" y="398674"/>
                </a:lnTo>
                <a:lnTo>
                  <a:pt x="377356" y="474529"/>
                </a:lnTo>
                <a:lnTo>
                  <a:pt x="384734" y="518639"/>
                </a:lnTo>
                <a:lnTo>
                  <a:pt x="390322" y="566711"/>
                </a:lnTo>
                <a:lnTo>
                  <a:pt x="394334" y="618227"/>
                </a:lnTo>
                <a:lnTo>
                  <a:pt x="396983" y="672671"/>
                </a:lnTo>
                <a:lnTo>
                  <a:pt x="398481" y="729524"/>
                </a:lnTo>
                <a:lnTo>
                  <a:pt x="399043" y="788270"/>
                </a:lnTo>
                <a:lnTo>
                  <a:pt x="398882" y="848390"/>
                </a:lnTo>
                <a:lnTo>
                  <a:pt x="398210" y="909368"/>
                </a:lnTo>
                <a:lnTo>
                  <a:pt x="397242" y="970685"/>
                </a:lnTo>
                <a:lnTo>
                  <a:pt x="396190" y="1031825"/>
                </a:lnTo>
                <a:lnTo>
                  <a:pt x="395267" y="1092270"/>
                </a:lnTo>
                <a:lnTo>
                  <a:pt x="394688" y="1151502"/>
                </a:lnTo>
                <a:lnTo>
                  <a:pt x="394665" y="1209003"/>
                </a:lnTo>
                <a:lnTo>
                  <a:pt x="395411" y="1264257"/>
                </a:lnTo>
                <a:lnTo>
                  <a:pt x="397140" y="1316746"/>
                </a:lnTo>
                <a:lnTo>
                  <a:pt x="400065" y="1365952"/>
                </a:lnTo>
                <a:lnTo>
                  <a:pt x="404400" y="1411358"/>
                </a:lnTo>
                <a:lnTo>
                  <a:pt x="410357" y="1452446"/>
                </a:lnTo>
                <a:lnTo>
                  <a:pt x="427901" y="1520855"/>
                </a:lnTo>
                <a:lnTo>
                  <a:pt x="452597" y="1576648"/>
                </a:lnTo>
                <a:lnTo>
                  <a:pt x="482838" y="1622255"/>
                </a:lnTo>
                <a:lnTo>
                  <a:pt x="516969" y="1659079"/>
                </a:lnTo>
                <a:lnTo>
                  <a:pt x="553333" y="1688528"/>
                </a:lnTo>
                <a:lnTo>
                  <a:pt x="590275" y="1712004"/>
                </a:lnTo>
                <a:lnTo>
                  <a:pt x="626137" y="1730914"/>
                </a:lnTo>
                <a:lnTo>
                  <a:pt x="659265" y="1746663"/>
                </a:lnTo>
                <a:lnTo>
                  <a:pt x="674285" y="1753791"/>
                </a:lnTo>
                <a:lnTo>
                  <a:pt x="688001" y="1760656"/>
                </a:lnTo>
                <a:lnTo>
                  <a:pt x="700205" y="1767432"/>
                </a:lnTo>
                <a:lnTo>
                  <a:pt x="710690" y="1774297"/>
                </a:lnTo>
                <a:lnTo>
                  <a:pt x="719249" y="1781424"/>
                </a:lnTo>
              </a:path>
            </a:pathLst>
          </a:custGeom>
          <a:ln w="9524">
            <a:solidFill>
              <a:srgbClr val="FF0000"/>
            </a:solidFill>
          </a:ln>
        </p:spPr>
        <p:txBody>
          <a:bodyPr wrap="square" lIns="0" tIns="0" rIns="0" bIns="0" rtlCol="0"/>
          <a:lstStyle/>
          <a:p>
            <a:endParaRPr sz="1350"/>
          </a:p>
        </p:txBody>
      </p:sp>
      <p:sp>
        <p:nvSpPr>
          <p:cNvPr id="64" name="object 66">
            <a:extLst>
              <a:ext uri="{FF2B5EF4-FFF2-40B4-BE49-F238E27FC236}">
                <a16:creationId xmlns:a16="http://schemas.microsoft.com/office/drawing/2014/main" id="{3B65C9AD-F59E-4737-B11A-F69120A08CED}"/>
              </a:ext>
            </a:extLst>
          </p:cNvPr>
          <p:cNvSpPr/>
          <p:nvPr/>
        </p:nvSpPr>
        <p:spPr>
          <a:xfrm>
            <a:off x="1152800"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solidFill>
            <a:srgbClr val="0000FF"/>
          </a:solidFill>
        </p:spPr>
        <p:txBody>
          <a:bodyPr wrap="square" lIns="0" tIns="0" rIns="0" bIns="0" rtlCol="0"/>
          <a:lstStyle/>
          <a:p>
            <a:endParaRPr sz="1350"/>
          </a:p>
        </p:txBody>
      </p:sp>
      <p:sp>
        <p:nvSpPr>
          <p:cNvPr id="65" name="object 67">
            <a:extLst>
              <a:ext uri="{FF2B5EF4-FFF2-40B4-BE49-F238E27FC236}">
                <a16:creationId xmlns:a16="http://schemas.microsoft.com/office/drawing/2014/main" id="{2DDE4DDE-6D75-452D-9301-98CECAE6EA30}"/>
              </a:ext>
            </a:extLst>
          </p:cNvPr>
          <p:cNvSpPr/>
          <p:nvPr/>
        </p:nvSpPr>
        <p:spPr>
          <a:xfrm>
            <a:off x="1152800" y="3924749"/>
            <a:ext cx="331493" cy="267287"/>
          </a:xfrm>
          <a:custGeom>
            <a:avLst/>
            <a:gdLst/>
            <a:ahLst/>
            <a:cxnLst/>
            <a:rect l="l" t="t" r="r" b="b"/>
            <a:pathLst>
              <a:path w="301625" h="243204">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66" name="object 68">
            <a:extLst>
              <a:ext uri="{FF2B5EF4-FFF2-40B4-BE49-F238E27FC236}">
                <a16:creationId xmlns:a16="http://schemas.microsoft.com/office/drawing/2014/main" id="{67AD20C0-5911-492E-B1D6-DB655CF88B4A}"/>
              </a:ext>
            </a:extLst>
          </p:cNvPr>
          <p:cNvSpPr/>
          <p:nvPr/>
        </p:nvSpPr>
        <p:spPr>
          <a:xfrm>
            <a:off x="1318313" y="3494908"/>
            <a:ext cx="0" cy="420821"/>
          </a:xfrm>
          <a:custGeom>
            <a:avLst/>
            <a:gdLst/>
            <a:ahLst/>
            <a:cxnLst/>
            <a:rect l="l" t="t" r="r" b="b"/>
            <a:pathLst>
              <a:path h="382905">
                <a:moveTo>
                  <a:pt x="0" y="0"/>
                </a:moveTo>
                <a:lnTo>
                  <a:pt x="0" y="382799"/>
                </a:lnTo>
              </a:path>
            </a:pathLst>
          </a:custGeom>
          <a:ln w="3175">
            <a:solidFill>
              <a:srgbClr val="000000"/>
            </a:solidFill>
          </a:ln>
        </p:spPr>
        <p:txBody>
          <a:bodyPr wrap="square" lIns="0" tIns="0" rIns="0" bIns="0" rtlCol="0"/>
          <a:lstStyle/>
          <a:p>
            <a:endParaRPr sz="1350"/>
          </a:p>
        </p:txBody>
      </p:sp>
      <p:sp>
        <p:nvSpPr>
          <p:cNvPr id="67" name="object 69">
            <a:extLst>
              <a:ext uri="{FF2B5EF4-FFF2-40B4-BE49-F238E27FC236}">
                <a16:creationId xmlns:a16="http://schemas.microsoft.com/office/drawing/2014/main" id="{6EEBA0DA-9773-4F12-B0F8-17A5B8D21F8E}"/>
              </a:ext>
            </a:extLst>
          </p:cNvPr>
          <p:cNvSpPr/>
          <p:nvPr/>
        </p:nvSpPr>
        <p:spPr>
          <a:xfrm>
            <a:off x="1318313" y="3557717"/>
            <a:ext cx="0" cy="358012"/>
          </a:xfrm>
          <a:custGeom>
            <a:avLst/>
            <a:gdLst/>
            <a:ahLst/>
            <a:cxnLst/>
            <a:rect l="l" t="t" r="r" b="b"/>
            <a:pathLst>
              <a:path h="325755">
                <a:moveTo>
                  <a:pt x="0" y="325649"/>
                </a:moveTo>
                <a:lnTo>
                  <a:pt x="0" y="0"/>
                </a:lnTo>
              </a:path>
            </a:pathLst>
          </a:custGeom>
          <a:ln w="9524">
            <a:solidFill>
              <a:srgbClr val="666666"/>
            </a:solidFill>
          </a:ln>
        </p:spPr>
        <p:txBody>
          <a:bodyPr wrap="square" lIns="0" tIns="0" rIns="0" bIns="0" rtlCol="0"/>
          <a:lstStyle/>
          <a:p>
            <a:endParaRPr sz="1350"/>
          </a:p>
        </p:txBody>
      </p:sp>
      <p:sp>
        <p:nvSpPr>
          <p:cNvPr id="68" name="object 70">
            <a:extLst>
              <a:ext uri="{FF2B5EF4-FFF2-40B4-BE49-F238E27FC236}">
                <a16:creationId xmlns:a16="http://schemas.microsoft.com/office/drawing/2014/main" id="{80F6C7F4-0883-4BC6-B2F8-17AAFDA2F93A}"/>
              </a:ext>
            </a:extLst>
          </p:cNvPr>
          <p:cNvSpPr/>
          <p:nvPr/>
        </p:nvSpPr>
        <p:spPr>
          <a:xfrm>
            <a:off x="1301022" y="3510212"/>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69" name="object 71">
            <a:extLst>
              <a:ext uri="{FF2B5EF4-FFF2-40B4-BE49-F238E27FC236}">
                <a16:creationId xmlns:a16="http://schemas.microsoft.com/office/drawing/2014/main" id="{8108F642-CB0B-489A-8D5C-CE0562E7E920}"/>
              </a:ext>
            </a:extLst>
          </p:cNvPr>
          <p:cNvSpPr/>
          <p:nvPr/>
        </p:nvSpPr>
        <p:spPr>
          <a:xfrm>
            <a:off x="1318313" y="4191481"/>
            <a:ext cx="0" cy="468974"/>
          </a:xfrm>
          <a:custGeom>
            <a:avLst/>
            <a:gdLst/>
            <a:ahLst/>
            <a:cxnLst/>
            <a:rect l="l" t="t" r="r" b="b"/>
            <a:pathLst>
              <a:path h="426720">
                <a:moveTo>
                  <a:pt x="0" y="0"/>
                </a:moveTo>
                <a:lnTo>
                  <a:pt x="0" y="426299"/>
                </a:lnTo>
              </a:path>
            </a:pathLst>
          </a:custGeom>
          <a:ln w="3175">
            <a:solidFill>
              <a:srgbClr val="000000"/>
            </a:solidFill>
          </a:ln>
        </p:spPr>
        <p:txBody>
          <a:bodyPr wrap="square" lIns="0" tIns="0" rIns="0" bIns="0" rtlCol="0"/>
          <a:lstStyle/>
          <a:p>
            <a:endParaRPr sz="1350"/>
          </a:p>
        </p:txBody>
      </p:sp>
      <p:sp>
        <p:nvSpPr>
          <p:cNvPr id="70" name="object 72">
            <a:extLst>
              <a:ext uri="{FF2B5EF4-FFF2-40B4-BE49-F238E27FC236}">
                <a16:creationId xmlns:a16="http://schemas.microsoft.com/office/drawing/2014/main" id="{3A5AA986-005C-43BC-86DF-2DDAB9789511}"/>
              </a:ext>
            </a:extLst>
          </p:cNvPr>
          <p:cNvSpPr/>
          <p:nvPr/>
        </p:nvSpPr>
        <p:spPr>
          <a:xfrm>
            <a:off x="1318313" y="4254289"/>
            <a:ext cx="0" cy="406166"/>
          </a:xfrm>
          <a:custGeom>
            <a:avLst/>
            <a:gdLst/>
            <a:ahLst/>
            <a:cxnLst/>
            <a:rect l="l" t="t" r="r" b="b"/>
            <a:pathLst>
              <a:path h="369570">
                <a:moveTo>
                  <a:pt x="0" y="369149"/>
                </a:moveTo>
                <a:lnTo>
                  <a:pt x="0" y="0"/>
                </a:lnTo>
              </a:path>
            </a:pathLst>
          </a:custGeom>
          <a:ln w="9524">
            <a:solidFill>
              <a:srgbClr val="666666"/>
            </a:solidFill>
          </a:ln>
        </p:spPr>
        <p:txBody>
          <a:bodyPr wrap="square" lIns="0" tIns="0" rIns="0" bIns="0" rtlCol="0"/>
          <a:lstStyle/>
          <a:p>
            <a:endParaRPr sz="1350"/>
          </a:p>
        </p:txBody>
      </p:sp>
      <p:sp>
        <p:nvSpPr>
          <p:cNvPr id="71" name="object 73">
            <a:extLst>
              <a:ext uri="{FF2B5EF4-FFF2-40B4-BE49-F238E27FC236}">
                <a16:creationId xmlns:a16="http://schemas.microsoft.com/office/drawing/2014/main" id="{9637B3FB-F601-4CAE-8389-ABFDAB8C2476}"/>
              </a:ext>
            </a:extLst>
          </p:cNvPr>
          <p:cNvSpPr/>
          <p:nvPr/>
        </p:nvSpPr>
        <p:spPr>
          <a:xfrm>
            <a:off x="1301022" y="4206785"/>
            <a:ext cx="34894" cy="48154"/>
          </a:xfrm>
          <a:custGeom>
            <a:avLst/>
            <a:gdLst/>
            <a:ahLst/>
            <a:cxnLst/>
            <a:rect l="l" t="t" r="r" b="b"/>
            <a:pathLst>
              <a:path w="31750" h="43814">
                <a:moveTo>
                  <a:pt x="31465" y="43225"/>
                </a:moveTo>
                <a:lnTo>
                  <a:pt x="15732" y="0"/>
                </a:lnTo>
                <a:lnTo>
                  <a:pt x="0" y="43225"/>
                </a:lnTo>
                <a:lnTo>
                  <a:pt x="31465" y="43225"/>
                </a:lnTo>
                <a:close/>
              </a:path>
            </a:pathLst>
          </a:custGeom>
          <a:ln w="9524">
            <a:solidFill>
              <a:srgbClr val="666666"/>
            </a:solidFill>
          </a:ln>
        </p:spPr>
        <p:txBody>
          <a:bodyPr wrap="square" lIns="0" tIns="0" rIns="0" bIns="0" rtlCol="0"/>
          <a:lstStyle/>
          <a:p>
            <a:endParaRPr sz="1350"/>
          </a:p>
        </p:txBody>
      </p:sp>
      <p:sp>
        <p:nvSpPr>
          <p:cNvPr id="72" name="object 74">
            <a:extLst>
              <a:ext uri="{FF2B5EF4-FFF2-40B4-BE49-F238E27FC236}">
                <a16:creationId xmlns:a16="http://schemas.microsoft.com/office/drawing/2014/main" id="{69323320-3D80-4DEE-88B0-8E444F18045C}"/>
              </a:ext>
            </a:extLst>
          </p:cNvPr>
          <p:cNvSpPr/>
          <p:nvPr/>
        </p:nvSpPr>
        <p:spPr>
          <a:xfrm>
            <a:off x="3381616"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solidFill>
            <a:srgbClr val="434343"/>
          </a:solidFill>
        </p:spPr>
        <p:txBody>
          <a:bodyPr wrap="square" lIns="0" tIns="0" rIns="0" bIns="0" rtlCol="0"/>
          <a:lstStyle/>
          <a:p>
            <a:endParaRPr sz="1350"/>
          </a:p>
        </p:txBody>
      </p:sp>
      <p:sp>
        <p:nvSpPr>
          <p:cNvPr id="73" name="object 75">
            <a:extLst>
              <a:ext uri="{FF2B5EF4-FFF2-40B4-BE49-F238E27FC236}">
                <a16:creationId xmlns:a16="http://schemas.microsoft.com/office/drawing/2014/main" id="{F5DC3437-3D23-4F15-98D6-3390AB7B0A20}"/>
              </a:ext>
            </a:extLst>
          </p:cNvPr>
          <p:cNvSpPr/>
          <p:nvPr/>
        </p:nvSpPr>
        <p:spPr>
          <a:xfrm>
            <a:off x="3381616" y="3219040"/>
            <a:ext cx="331493" cy="267287"/>
          </a:xfrm>
          <a:custGeom>
            <a:avLst/>
            <a:gdLst/>
            <a:ahLst/>
            <a:cxnLst/>
            <a:rect l="l" t="t" r="r" b="b"/>
            <a:pathLst>
              <a:path w="301625" h="243205">
                <a:moveTo>
                  <a:pt x="0" y="0"/>
                </a:moveTo>
                <a:lnTo>
                  <a:pt x="301199" y="0"/>
                </a:lnTo>
                <a:lnTo>
                  <a:pt x="301199" y="242699"/>
                </a:lnTo>
                <a:lnTo>
                  <a:pt x="0" y="242699"/>
                </a:lnTo>
                <a:lnTo>
                  <a:pt x="0" y="0"/>
                </a:lnTo>
                <a:close/>
              </a:path>
            </a:pathLst>
          </a:custGeom>
          <a:ln w="9524">
            <a:solidFill>
              <a:srgbClr val="666666"/>
            </a:solidFill>
          </a:ln>
        </p:spPr>
        <p:txBody>
          <a:bodyPr wrap="square" lIns="0" tIns="0" rIns="0" bIns="0" rtlCol="0"/>
          <a:lstStyle/>
          <a:p>
            <a:endParaRPr sz="1350"/>
          </a:p>
        </p:txBody>
      </p:sp>
      <p:sp>
        <p:nvSpPr>
          <p:cNvPr id="74" name="object 76">
            <a:extLst>
              <a:ext uri="{FF2B5EF4-FFF2-40B4-BE49-F238E27FC236}">
                <a16:creationId xmlns:a16="http://schemas.microsoft.com/office/drawing/2014/main" id="{452C4231-0C0F-48E8-8DBB-F07F4BF0704B}"/>
              </a:ext>
            </a:extLst>
          </p:cNvPr>
          <p:cNvSpPr/>
          <p:nvPr/>
        </p:nvSpPr>
        <p:spPr>
          <a:xfrm>
            <a:off x="1318313" y="3661620"/>
            <a:ext cx="427800" cy="769760"/>
          </a:xfrm>
          <a:custGeom>
            <a:avLst/>
            <a:gdLst/>
            <a:ahLst/>
            <a:cxnLst/>
            <a:rect l="l" t="t" r="r" b="b"/>
            <a:pathLst>
              <a:path w="389255" h="700404">
                <a:moveTo>
                  <a:pt x="2399" y="495321"/>
                </a:moveTo>
                <a:lnTo>
                  <a:pt x="8590" y="541763"/>
                </a:lnTo>
                <a:lnTo>
                  <a:pt x="25861" y="587673"/>
                </a:lnTo>
                <a:lnTo>
                  <a:pt x="52257" y="629756"/>
                </a:lnTo>
                <a:lnTo>
                  <a:pt x="85827" y="664713"/>
                </a:lnTo>
                <a:lnTo>
                  <a:pt x="124617" y="689248"/>
                </a:lnTo>
                <a:lnTo>
                  <a:pt x="166674" y="700063"/>
                </a:lnTo>
                <a:lnTo>
                  <a:pt x="181081" y="700049"/>
                </a:lnTo>
                <a:lnTo>
                  <a:pt x="224455" y="687744"/>
                </a:lnTo>
                <a:lnTo>
                  <a:pt x="266531" y="658154"/>
                </a:lnTo>
                <a:lnTo>
                  <a:pt x="292891" y="630204"/>
                </a:lnTo>
                <a:lnTo>
                  <a:pt x="317220" y="596657"/>
                </a:lnTo>
                <a:lnTo>
                  <a:pt x="338937" y="558353"/>
                </a:lnTo>
                <a:lnTo>
                  <a:pt x="357458" y="516132"/>
                </a:lnTo>
                <a:lnTo>
                  <a:pt x="372203" y="470836"/>
                </a:lnTo>
                <a:lnTo>
                  <a:pt x="382589" y="423306"/>
                </a:lnTo>
                <a:lnTo>
                  <a:pt x="388036" y="374381"/>
                </a:lnTo>
                <a:lnTo>
                  <a:pt x="388724" y="349659"/>
                </a:lnTo>
                <a:lnTo>
                  <a:pt x="387984" y="324906"/>
                </a:lnTo>
                <a:lnTo>
                  <a:pt x="382435" y="275759"/>
                </a:lnTo>
                <a:lnTo>
                  <a:pt x="371943" y="227859"/>
                </a:lnTo>
                <a:lnTo>
                  <a:pt x="357091" y="182129"/>
                </a:lnTo>
                <a:lnTo>
                  <a:pt x="338458" y="139486"/>
                </a:lnTo>
                <a:lnTo>
                  <a:pt x="316626" y="100853"/>
                </a:lnTo>
                <a:lnTo>
                  <a:pt x="292176" y="67150"/>
                </a:lnTo>
                <a:lnTo>
                  <a:pt x="265687" y="39296"/>
                </a:lnTo>
                <a:lnTo>
                  <a:pt x="223404" y="10498"/>
                </a:lnTo>
                <a:lnTo>
                  <a:pt x="179803" y="0"/>
                </a:lnTo>
                <a:lnTo>
                  <a:pt x="165315" y="845"/>
                </a:lnTo>
                <a:lnTo>
                  <a:pt x="123013" y="14983"/>
                </a:lnTo>
                <a:lnTo>
                  <a:pt x="83983" y="43886"/>
                </a:lnTo>
                <a:lnTo>
                  <a:pt x="50196" y="84169"/>
                </a:lnTo>
                <a:lnTo>
                  <a:pt x="23623" y="132444"/>
                </a:lnTo>
                <a:lnTo>
                  <a:pt x="6234" y="185323"/>
                </a:lnTo>
                <a:lnTo>
                  <a:pt x="717" y="221462"/>
                </a:lnTo>
                <a:lnTo>
                  <a:pt x="0" y="239421"/>
                </a:lnTo>
              </a:path>
            </a:pathLst>
          </a:custGeom>
          <a:ln w="9524">
            <a:solidFill>
              <a:srgbClr val="666666"/>
            </a:solidFill>
          </a:ln>
        </p:spPr>
        <p:txBody>
          <a:bodyPr wrap="square" lIns="0" tIns="0" rIns="0" bIns="0" rtlCol="0"/>
          <a:lstStyle/>
          <a:p>
            <a:endParaRPr sz="1350"/>
          </a:p>
        </p:txBody>
      </p:sp>
    </p:spTree>
    <p:extLst>
      <p:ext uri="{BB962C8B-B14F-4D97-AF65-F5344CB8AC3E}">
        <p14:creationId xmlns:p14="http://schemas.microsoft.com/office/powerpoint/2010/main" val="4140801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99EF2D-3A9E-4DFF-B0C2-2948719621C8}"/>
              </a:ext>
            </a:extLst>
          </p:cNvPr>
          <p:cNvSpPr>
            <a:spLocks noGrp="1"/>
          </p:cNvSpPr>
          <p:nvPr>
            <p:ph type="title"/>
          </p:nvPr>
        </p:nvSpPr>
        <p:spPr/>
        <p:txBody>
          <a:bodyPr/>
          <a:lstStyle/>
          <a:p>
            <a:r>
              <a:rPr lang="en-US" altLang="zh-CN" dirty="0"/>
              <a:t>Sequence to Sequence</a:t>
            </a:r>
            <a:endParaRPr lang="zh-CN" altLang="en-US" dirty="0"/>
          </a:p>
        </p:txBody>
      </p:sp>
      <p:sp>
        <p:nvSpPr>
          <p:cNvPr id="3" name="内容占位符 2">
            <a:extLst>
              <a:ext uri="{FF2B5EF4-FFF2-40B4-BE49-F238E27FC236}">
                <a16:creationId xmlns:a16="http://schemas.microsoft.com/office/drawing/2014/main" id="{D4E86CA4-D83A-4F2D-B835-A0BA14C05065}"/>
              </a:ext>
            </a:extLst>
          </p:cNvPr>
          <p:cNvSpPr>
            <a:spLocks noGrp="1"/>
          </p:cNvSpPr>
          <p:nvPr>
            <p:ph idx="1"/>
          </p:nvPr>
        </p:nvSpPr>
        <p:spPr/>
        <p:txBody>
          <a:bodyPr/>
          <a:lstStyle/>
          <a:p>
            <a:r>
              <a:rPr lang="en-US" altLang="zh-CN" dirty="0"/>
              <a:t>Learn to map: X1, X2, EOS -&gt; Y1, Y2, Y3, EOS</a:t>
            </a:r>
          </a:p>
          <a:p>
            <a:r>
              <a:rPr lang="en-US" altLang="zh-CN" spc="4" dirty="0">
                <a:solidFill>
                  <a:srgbClr val="FF00FF"/>
                </a:solidFill>
                <a:latin typeface="Trebuchet MS"/>
                <a:cs typeface="Trebuchet MS"/>
              </a:rPr>
              <a:t>Encode</a:t>
            </a:r>
            <a:r>
              <a:rPr lang="en-US" altLang="zh-CN" spc="8" dirty="0">
                <a:solidFill>
                  <a:srgbClr val="FF00FF"/>
                </a:solidFill>
                <a:latin typeface="Trebuchet MS"/>
                <a:cs typeface="Trebuchet MS"/>
              </a:rPr>
              <a:t>r</a:t>
            </a:r>
            <a:r>
              <a:rPr lang="en-US" altLang="zh-CN" spc="-158" dirty="0">
                <a:solidFill>
                  <a:srgbClr val="666666"/>
                </a:solidFill>
                <a:latin typeface="Trebuchet MS"/>
                <a:cs typeface="Trebuchet MS"/>
              </a:rPr>
              <a:t>/</a:t>
            </a:r>
            <a:r>
              <a:rPr lang="en-US" altLang="zh-CN" dirty="0">
                <a:solidFill>
                  <a:srgbClr val="0000FF"/>
                </a:solidFill>
                <a:latin typeface="Trebuchet MS"/>
                <a:cs typeface="Trebuchet MS"/>
              </a:rPr>
              <a:t>Decoder</a:t>
            </a:r>
            <a:r>
              <a:rPr lang="en-US" altLang="zh-CN" spc="-68" dirty="0">
                <a:solidFill>
                  <a:srgbClr val="0000FF"/>
                </a:solidFill>
                <a:latin typeface="Trebuchet MS"/>
                <a:cs typeface="Trebuchet MS"/>
              </a:rPr>
              <a:t> </a:t>
            </a:r>
            <a:r>
              <a:rPr lang="en-US" altLang="zh-CN" dirty="0"/>
              <a:t>framework (decoder by itself just neural LM)</a:t>
            </a:r>
          </a:p>
          <a:p>
            <a:r>
              <a:rPr lang="en-US" altLang="zh-CN" dirty="0"/>
              <a:t>Theoretically any sequence length for input/output works</a:t>
            </a:r>
          </a:p>
          <a:p>
            <a:endParaRPr lang="zh-CN" altLang="en-US" dirty="0"/>
          </a:p>
        </p:txBody>
      </p:sp>
      <p:pic>
        <p:nvPicPr>
          <p:cNvPr id="4" name="图片 3">
            <a:extLst>
              <a:ext uri="{FF2B5EF4-FFF2-40B4-BE49-F238E27FC236}">
                <a16:creationId xmlns:a16="http://schemas.microsoft.com/office/drawing/2014/main" id="{3F8B2561-79B3-4D32-B9E2-744FCC9789C5}"/>
              </a:ext>
            </a:extLst>
          </p:cNvPr>
          <p:cNvPicPr>
            <a:picLocks noChangeAspect="1"/>
          </p:cNvPicPr>
          <p:nvPr/>
        </p:nvPicPr>
        <p:blipFill>
          <a:blip r:embed="rId2"/>
          <a:stretch>
            <a:fillRect/>
          </a:stretch>
        </p:blipFill>
        <p:spPr>
          <a:xfrm>
            <a:off x="765740" y="3028461"/>
            <a:ext cx="6988428" cy="2655029"/>
          </a:xfrm>
          <a:prstGeom prst="rect">
            <a:avLst/>
          </a:prstGeom>
        </p:spPr>
      </p:pic>
    </p:spTree>
    <p:extLst>
      <p:ext uri="{BB962C8B-B14F-4D97-AF65-F5344CB8AC3E}">
        <p14:creationId xmlns:p14="http://schemas.microsoft.com/office/powerpoint/2010/main" val="28877106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345415-DD28-46FF-B3E5-503DA1BF4C55}"/>
              </a:ext>
            </a:extLst>
          </p:cNvPr>
          <p:cNvSpPr>
            <a:spLocks noGrp="1"/>
          </p:cNvSpPr>
          <p:nvPr>
            <p:ph type="title"/>
          </p:nvPr>
        </p:nvSpPr>
        <p:spPr/>
        <p:txBody>
          <a:bodyPr/>
          <a:lstStyle/>
          <a:p>
            <a:r>
              <a:rPr lang="en-US" altLang="zh-CN" dirty="0"/>
              <a:t>Sequence to Sequence in 1999...</a:t>
            </a:r>
            <a:endParaRPr lang="zh-CN" altLang="en-US" dirty="0"/>
          </a:p>
        </p:txBody>
      </p:sp>
      <p:sp>
        <p:nvSpPr>
          <p:cNvPr id="3" name="内容占位符 2">
            <a:extLst>
              <a:ext uri="{FF2B5EF4-FFF2-40B4-BE49-F238E27FC236}">
                <a16:creationId xmlns:a16="http://schemas.microsoft.com/office/drawing/2014/main" id="{AF0F5981-DC89-41C9-9750-EDC541345180}"/>
              </a:ext>
            </a:extLst>
          </p:cNvPr>
          <p:cNvSpPr>
            <a:spLocks noGrp="1"/>
          </p:cNvSpPr>
          <p:nvPr>
            <p:ph idx="1"/>
          </p:nvPr>
        </p:nvSpPr>
        <p:spPr/>
        <p:txBody>
          <a:bodyPr/>
          <a:lstStyle/>
          <a:p>
            <a:pPr marL="284321" indent="-274796">
              <a:buClr>
                <a:srgbClr val="666666"/>
              </a:buClr>
              <a:buFont typeface="Arial"/>
              <a:buChar char="●"/>
              <a:tabLst>
                <a:tab pos="284798" algn="l"/>
              </a:tabLst>
            </a:pPr>
            <a:r>
              <a:rPr lang="en-US" altLang="zh-CN" spc="94" dirty="0">
                <a:solidFill>
                  <a:srgbClr val="666666"/>
                </a:solidFill>
                <a:cs typeface="Trebuchet MS"/>
              </a:rPr>
              <a:t>NN</a:t>
            </a:r>
            <a:r>
              <a:rPr lang="en-US" altLang="zh-CN" spc="-75" dirty="0">
                <a:solidFill>
                  <a:srgbClr val="666666"/>
                </a:solidFill>
                <a:cs typeface="Trebuchet MS"/>
              </a:rPr>
              <a:t> </a:t>
            </a:r>
            <a:r>
              <a:rPr lang="en-US" altLang="zh-CN" spc="-26" dirty="0">
                <a:solidFill>
                  <a:srgbClr val="666666"/>
                </a:solidFill>
                <a:cs typeface="Trebuchet MS"/>
              </a:rPr>
              <a:t>for</a:t>
            </a:r>
            <a:r>
              <a:rPr lang="en-US" altLang="zh-CN" spc="-75" dirty="0">
                <a:solidFill>
                  <a:srgbClr val="666666"/>
                </a:solidFill>
                <a:cs typeface="Trebuchet MS"/>
              </a:rPr>
              <a:t> </a:t>
            </a:r>
            <a:r>
              <a:rPr lang="en-US" altLang="zh-CN" spc="-8" dirty="0">
                <a:solidFill>
                  <a:srgbClr val="666666"/>
                </a:solidFill>
                <a:cs typeface="Trebuchet MS"/>
              </a:rPr>
              <a:t>estimating</a:t>
            </a:r>
            <a:r>
              <a:rPr lang="en-US" altLang="zh-CN" spc="-75" dirty="0">
                <a:solidFill>
                  <a:srgbClr val="666666"/>
                </a:solidFill>
                <a:cs typeface="Trebuchet MS"/>
              </a:rPr>
              <a:t> </a:t>
            </a:r>
            <a:r>
              <a:rPr lang="en-US" altLang="zh-CN" spc="-41" dirty="0">
                <a:solidFill>
                  <a:srgbClr val="666666"/>
                </a:solidFill>
                <a:cs typeface="Trebuchet MS"/>
              </a:rPr>
              <a:t>directly</a:t>
            </a:r>
            <a:r>
              <a:rPr lang="en-US" altLang="zh-CN" spc="-75" dirty="0">
                <a:solidFill>
                  <a:srgbClr val="666666"/>
                </a:solidFill>
                <a:cs typeface="Trebuchet MS"/>
              </a:rPr>
              <a:t> </a:t>
            </a:r>
            <a:r>
              <a:rPr lang="en-US" altLang="zh-CN" spc="-41" dirty="0">
                <a:solidFill>
                  <a:srgbClr val="666666"/>
                </a:solidFill>
                <a:cs typeface="Trebuchet MS"/>
              </a:rPr>
              <a:t>P(Y|X)</a:t>
            </a:r>
            <a:r>
              <a:rPr lang="en-US" altLang="zh-CN" spc="-75" dirty="0">
                <a:solidFill>
                  <a:srgbClr val="666666"/>
                </a:solidFill>
                <a:cs typeface="Trebuchet MS"/>
              </a:rPr>
              <a:t> </a:t>
            </a:r>
            <a:r>
              <a:rPr lang="en-US" altLang="zh-CN" spc="-26" dirty="0">
                <a:solidFill>
                  <a:srgbClr val="666666"/>
                </a:solidFill>
                <a:cs typeface="Trebuchet MS"/>
              </a:rPr>
              <a:t>for</a:t>
            </a:r>
            <a:r>
              <a:rPr lang="en-US" altLang="zh-CN" spc="-45" dirty="0">
                <a:solidFill>
                  <a:srgbClr val="666666"/>
                </a:solidFill>
                <a:cs typeface="Trebuchet MS"/>
              </a:rPr>
              <a:t> </a:t>
            </a:r>
            <a:r>
              <a:rPr lang="en-US" altLang="zh-CN" b="1" i="1" spc="-60" dirty="0">
                <a:solidFill>
                  <a:srgbClr val="666666"/>
                </a:solidFill>
                <a:cs typeface="Trebuchet MS"/>
              </a:rPr>
              <a:t>equal</a:t>
            </a:r>
            <a:r>
              <a:rPr lang="en-US" altLang="zh-CN" b="1" i="1" spc="-71" dirty="0">
                <a:solidFill>
                  <a:srgbClr val="666666"/>
                </a:solidFill>
                <a:cs typeface="Trebuchet MS"/>
              </a:rPr>
              <a:t> </a:t>
            </a:r>
            <a:r>
              <a:rPr lang="en-US" altLang="zh-CN" spc="-23" dirty="0">
                <a:solidFill>
                  <a:srgbClr val="666666"/>
                </a:solidFill>
                <a:cs typeface="Trebuchet MS"/>
              </a:rPr>
              <a:t>length</a:t>
            </a:r>
            <a:r>
              <a:rPr lang="en-US" altLang="zh-CN" spc="-75" dirty="0">
                <a:solidFill>
                  <a:srgbClr val="666666"/>
                </a:solidFill>
                <a:cs typeface="Trebuchet MS"/>
              </a:rPr>
              <a:t> </a:t>
            </a:r>
            <a:r>
              <a:rPr lang="en-US" altLang="zh-CN" spc="90" dirty="0">
                <a:solidFill>
                  <a:srgbClr val="666666"/>
                </a:solidFill>
                <a:cs typeface="Trebuchet MS"/>
              </a:rPr>
              <a:t>X</a:t>
            </a:r>
            <a:r>
              <a:rPr lang="en-US" altLang="zh-CN" spc="-75" dirty="0">
                <a:solidFill>
                  <a:srgbClr val="666666"/>
                </a:solidFill>
                <a:cs typeface="Trebuchet MS"/>
              </a:rPr>
              <a:t> </a:t>
            </a:r>
            <a:r>
              <a:rPr lang="en-US" altLang="zh-CN" spc="4" dirty="0">
                <a:solidFill>
                  <a:srgbClr val="666666"/>
                </a:solidFill>
                <a:cs typeface="Trebuchet MS"/>
              </a:rPr>
              <a:t>and</a:t>
            </a:r>
            <a:r>
              <a:rPr lang="en-US" altLang="zh-CN" spc="-75" dirty="0">
                <a:solidFill>
                  <a:srgbClr val="666666"/>
                </a:solidFill>
                <a:cs typeface="Trebuchet MS"/>
              </a:rPr>
              <a:t> </a:t>
            </a:r>
            <a:r>
              <a:rPr lang="en-US" altLang="zh-CN" spc="38" dirty="0">
                <a:solidFill>
                  <a:srgbClr val="666666"/>
                </a:solidFill>
                <a:cs typeface="Trebuchet MS"/>
              </a:rPr>
              <a:t>Y</a:t>
            </a:r>
            <a:endParaRPr lang="en-US" altLang="zh-CN" dirty="0">
              <a:cs typeface="Trebuchet MS"/>
            </a:endParaRPr>
          </a:p>
          <a:p>
            <a:pPr marL="284321" indent="-274796">
              <a:spcBef>
                <a:spcPts val="236"/>
              </a:spcBef>
              <a:buClr>
                <a:srgbClr val="666666"/>
              </a:buClr>
              <a:buFont typeface="Arial"/>
              <a:buChar char="●"/>
              <a:tabLst>
                <a:tab pos="284798" algn="l"/>
              </a:tabLst>
            </a:pPr>
            <a:r>
              <a:rPr lang="en-US" altLang="zh-CN" spc="4" dirty="0">
                <a:solidFill>
                  <a:srgbClr val="FF00FF"/>
                </a:solidFill>
                <a:cs typeface="Trebuchet MS"/>
              </a:rPr>
              <a:t>Encoder</a:t>
            </a:r>
            <a:r>
              <a:rPr lang="en-US" altLang="zh-CN" spc="-75" dirty="0">
                <a:solidFill>
                  <a:srgbClr val="FF00FF"/>
                </a:solidFill>
                <a:cs typeface="Trebuchet MS"/>
              </a:rPr>
              <a:t> </a:t>
            </a:r>
            <a:r>
              <a:rPr lang="en-US" altLang="zh-CN" spc="45" dirty="0">
                <a:solidFill>
                  <a:srgbClr val="FF00FF"/>
                </a:solidFill>
                <a:cs typeface="Trebuchet MS"/>
              </a:rPr>
              <a:t>(BRNN</a:t>
            </a:r>
            <a:r>
              <a:rPr lang="en-US" altLang="zh-CN" spc="38" dirty="0">
                <a:solidFill>
                  <a:srgbClr val="FF00FF"/>
                </a:solidFill>
                <a:cs typeface="Trebuchet MS"/>
              </a:rPr>
              <a:t>)</a:t>
            </a:r>
            <a:r>
              <a:rPr lang="en-US" altLang="zh-CN" spc="-158" dirty="0">
                <a:solidFill>
                  <a:srgbClr val="666666"/>
                </a:solidFill>
                <a:cs typeface="Trebuchet MS"/>
              </a:rPr>
              <a:t>/</a:t>
            </a:r>
            <a:r>
              <a:rPr lang="en-US" altLang="zh-CN" dirty="0">
                <a:solidFill>
                  <a:srgbClr val="0000FF"/>
                </a:solidFill>
                <a:cs typeface="Trebuchet MS"/>
              </a:rPr>
              <a:t>Decoder</a:t>
            </a:r>
            <a:r>
              <a:rPr lang="en-US" altLang="zh-CN" spc="-68" dirty="0">
                <a:solidFill>
                  <a:srgbClr val="0000FF"/>
                </a:solidFill>
                <a:cs typeface="Trebuchet MS"/>
              </a:rPr>
              <a:t> </a:t>
            </a:r>
            <a:r>
              <a:rPr lang="en-US" altLang="zh-CN" spc="-8" dirty="0">
                <a:solidFill>
                  <a:srgbClr val="666666"/>
                </a:solidFill>
                <a:cs typeface="Trebuchet MS"/>
              </a:rPr>
              <a:t>framework</a:t>
            </a:r>
            <a:r>
              <a:rPr lang="en-US" altLang="zh-CN" spc="-75" dirty="0">
                <a:solidFill>
                  <a:srgbClr val="666666"/>
                </a:solidFill>
                <a:cs typeface="Trebuchet MS"/>
              </a:rPr>
              <a:t> </a:t>
            </a:r>
            <a:r>
              <a:rPr lang="en-US" altLang="zh-CN" spc="-34" dirty="0">
                <a:solidFill>
                  <a:srgbClr val="666666"/>
                </a:solidFill>
                <a:cs typeface="Trebuchet MS"/>
              </a:rPr>
              <a:t>but</a:t>
            </a:r>
            <a:r>
              <a:rPr lang="en-US" altLang="zh-CN" spc="-75" dirty="0">
                <a:solidFill>
                  <a:srgbClr val="666666"/>
                </a:solidFill>
                <a:cs typeface="Trebuchet MS"/>
              </a:rPr>
              <a:t> </a:t>
            </a:r>
            <a:r>
              <a:rPr lang="en-US" altLang="zh-CN" spc="-30" dirty="0">
                <a:solidFill>
                  <a:srgbClr val="666666"/>
                </a:solidFill>
                <a:cs typeface="Trebuchet MS"/>
              </a:rPr>
              <a:t>in</a:t>
            </a:r>
            <a:r>
              <a:rPr lang="en-US" altLang="zh-CN" spc="-75" dirty="0">
                <a:solidFill>
                  <a:srgbClr val="666666"/>
                </a:solidFill>
                <a:cs typeface="Trebuchet MS"/>
              </a:rPr>
              <a:t> </a:t>
            </a:r>
            <a:r>
              <a:rPr lang="en-US" altLang="zh-CN" spc="19" dirty="0">
                <a:solidFill>
                  <a:srgbClr val="666666"/>
                </a:solidFill>
                <a:cs typeface="Trebuchet MS"/>
              </a:rPr>
              <a:t>a</a:t>
            </a:r>
            <a:r>
              <a:rPr lang="en-US" altLang="zh-CN" spc="-75" dirty="0">
                <a:solidFill>
                  <a:srgbClr val="666666"/>
                </a:solidFill>
                <a:cs typeface="Trebuchet MS"/>
              </a:rPr>
              <a:t> </a:t>
            </a:r>
            <a:r>
              <a:rPr lang="en-US" altLang="zh-CN" spc="11" dirty="0">
                <a:solidFill>
                  <a:srgbClr val="666666"/>
                </a:solidFill>
                <a:cs typeface="Trebuchet MS"/>
              </a:rPr>
              <a:t>single</a:t>
            </a:r>
            <a:r>
              <a:rPr lang="en-US" altLang="zh-CN" spc="-75" dirty="0">
                <a:solidFill>
                  <a:srgbClr val="666666"/>
                </a:solidFill>
                <a:cs typeface="Trebuchet MS"/>
              </a:rPr>
              <a:t> </a:t>
            </a:r>
            <a:r>
              <a:rPr lang="en-US" altLang="zh-CN" spc="94" dirty="0">
                <a:solidFill>
                  <a:srgbClr val="666666"/>
                </a:solidFill>
                <a:cs typeface="Trebuchet MS"/>
              </a:rPr>
              <a:t>NN</a:t>
            </a:r>
            <a:endParaRPr lang="en-US" altLang="zh-CN" dirty="0">
              <a:cs typeface="Trebuchet MS"/>
            </a:endParaRPr>
          </a:p>
          <a:p>
            <a:pPr marL="284321" indent="-274796">
              <a:spcBef>
                <a:spcPts val="236"/>
              </a:spcBef>
              <a:buClr>
                <a:srgbClr val="666666"/>
              </a:buClr>
              <a:buFont typeface="Arial"/>
              <a:buChar char="●"/>
              <a:tabLst>
                <a:tab pos="284798" algn="l"/>
              </a:tabLst>
            </a:pPr>
            <a:r>
              <a:rPr lang="en-US" altLang="zh-CN" spc="79" dirty="0">
                <a:solidFill>
                  <a:srgbClr val="666666"/>
                </a:solidFill>
                <a:cs typeface="Trebuchet MS"/>
              </a:rPr>
              <a:t>NIPS</a:t>
            </a:r>
            <a:r>
              <a:rPr lang="en-US" altLang="zh-CN" spc="-75" dirty="0">
                <a:solidFill>
                  <a:srgbClr val="666666"/>
                </a:solidFill>
                <a:cs typeface="Trebuchet MS"/>
              </a:rPr>
              <a:t> </a:t>
            </a:r>
            <a:r>
              <a:rPr lang="en-US" altLang="zh-CN" spc="49" dirty="0">
                <a:solidFill>
                  <a:srgbClr val="666666"/>
                </a:solidFill>
                <a:cs typeface="Trebuchet MS"/>
              </a:rPr>
              <a:t>1999</a:t>
            </a:r>
            <a:endParaRPr lang="en-US" altLang="zh-CN" dirty="0">
              <a:cs typeface="Trebuchet MS"/>
            </a:endParaRPr>
          </a:p>
          <a:p>
            <a:pPr marL="627221" marR="3810" lvl="1" indent="-251936">
              <a:lnSpc>
                <a:spcPct val="116100"/>
              </a:lnSpc>
              <a:spcBef>
                <a:spcPts val="45"/>
              </a:spcBef>
              <a:buClr>
                <a:srgbClr val="666666"/>
              </a:buClr>
              <a:buFont typeface="Arial"/>
              <a:buChar char="○"/>
              <a:tabLst>
                <a:tab pos="627698" algn="l"/>
              </a:tabLst>
            </a:pPr>
            <a:r>
              <a:rPr lang="en-US" altLang="zh-CN" sz="1500" i="1" spc="-53" dirty="0">
                <a:solidFill>
                  <a:srgbClr val="0000FF"/>
                </a:solidFill>
                <a:cs typeface="Trebuchet MS"/>
              </a:rPr>
              <a:t>Better</a:t>
            </a:r>
            <a:r>
              <a:rPr lang="en-US" altLang="zh-CN" sz="1500" i="1" spc="-60" dirty="0">
                <a:solidFill>
                  <a:srgbClr val="0000FF"/>
                </a:solidFill>
                <a:cs typeface="Trebuchet MS"/>
              </a:rPr>
              <a:t> </a:t>
            </a:r>
            <a:r>
              <a:rPr lang="en-US" altLang="zh-CN" sz="1500" i="1" spc="-38" dirty="0">
                <a:solidFill>
                  <a:srgbClr val="0000FF"/>
                </a:solidFill>
                <a:cs typeface="Trebuchet MS"/>
              </a:rPr>
              <a:t>Generative</a:t>
            </a:r>
            <a:r>
              <a:rPr lang="en-US" altLang="zh-CN" sz="1500" i="1" spc="-60" dirty="0">
                <a:solidFill>
                  <a:srgbClr val="0000FF"/>
                </a:solidFill>
                <a:cs typeface="Trebuchet MS"/>
              </a:rPr>
              <a:t> </a:t>
            </a:r>
            <a:r>
              <a:rPr lang="en-US" altLang="zh-CN" sz="1500" i="1" spc="15" dirty="0">
                <a:solidFill>
                  <a:srgbClr val="0000FF"/>
                </a:solidFill>
                <a:cs typeface="Trebuchet MS"/>
              </a:rPr>
              <a:t>Models</a:t>
            </a:r>
            <a:r>
              <a:rPr lang="en-US" altLang="zh-CN" sz="1500" i="1" spc="-60" dirty="0">
                <a:solidFill>
                  <a:srgbClr val="0000FF"/>
                </a:solidFill>
                <a:cs typeface="Trebuchet MS"/>
              </a:rPr>
              <a:t> </a:t>
            </a:r>
            <a:r>
              <a:rPr lang="en-US" altLang="zh-CN" sz="1500" i="1" spc="-49" dirty="0">
                <a:solidFill>
                  <a:srgbClr val="0000FF"/>
                </a:solidFill>
                <a:cs typeface="Trebuchet MS"/>
              </a:rPr>
              <a:t>for</a:t>
            </a:r>
            <a:r>
              <a:rPr lang="en-US" altLang="zh-CN" sz="1500" i="1" spc="-60" dirty="0">
                <a:solidFill>
                  <a:srgbClr val="0000FF"/>
                </a:solidFill>
                <a:cs typeface="Trebuchet MS"/>
              </a:rPr>
              <a:t> </a:t>
            </a:r>
            <a:r>
              <a:rPr lang="en-US" altLang="zh-CN" sz="1500" i="1" spc="-26" dirty="0">
                <a:solidFill>
                  <a:srgbClr val="0000FF"/>
                </a:solidFill>
                <a:cs typeface="Trebuchet MS"/>
              </a:rPr>
              <a:t>Sequential</a:t>
            </a:r>
            <a:r>
              <a:rPr lang="en-US" altLang="zh-CN" sz="1500" i="1" spc="-60" dirty="0">
                <a:solidFill>
                  <a:srgbClr val="0000FF"/>
                </a:solidFill>
                <a:cs typeface="Trebuchet MS"/>
              </a:rPr>
              <a:t> </a:t>
            </a:r>
            <a:r>
              <a:rPr lang="en-US" altLang="zh-CN" sz="1500" i="1" spc="-19" dirty="0">
                <a:solidFill>
                  <a:srgbClr val="0000FF"/>
                </a:solidFill>
                <a:cs typeface="Trebuchet MS"/>
              </a:rPr>
              <a:t>Data</a:t>
            </a:r>
            <a:r>
              <a:rPr lang="en-US" altLang="zh-CN" sz="1500" i="1" spc="-60" dirty="0">
                <a:solidFill>
                  <a:srgbClr val="0000FF"/>
                </a:solidFill>
                <a:cs typeface="Trebuchet MS"/>
              </a:rPr>
              <a:t> </a:t>
            </a:r>
            <a:r>
              <a:rPr lang="en-US" altLang="zh-CN" sz="1500" i="1" spc="-19" dirty="0">
                <a:solidFill>
                  <a:srgbClr val="0000FF"/>
                </a:solidFill>
                <a:cs typeface="Trebuchet MS"/>
              </a:rPr>
              <a:t>Problems:</a:t>
            </a:r>
            <a:r>
              <a:rPr lang="en-US" altLang="zh-CN" sz="1500" i="1" spc="-60" dirty="0">
                <a:solidFill>
                  <a:srgbClr val="0000FF"/>
                </a:solidFill>
                <a:cs typeface="Trebuchet MS"/>
              </a:rPr>
              <a:t> </a:t>
            </a:r>
            <a:r>
              <a:rPr lang="en-US" altLang="zh-CN" sz="1500" i="1" spc="-34" dirty="0">
                <a:solidFill>
                  <a:srgbClr val="0000FF"/>
                </a:solidFill>
                <a:cs typeface="Trebuchet MS"/>
              </a:rPr>
              <a:t>Bidirectional</a:t>
            </a:r>
            <a:r>
              <a:rPr lang="en-US" altLang="zh-CN" sz="1500" i="1" spc="-60" dirty="0">
                <a:solidFill>
                  <a:srgbClr val="0000FF"/>
                </a:solidFill>
                <a:cs typeface="Trebuchet MS"/>
              </a:rPr>
              <a:t> </a:t>
            </a:r>
            <a:r>
              <a:rPr lang="en-US" altLang="zh-CN" sz="1500" i="1" spc="-34" dirty="0">
                <a:solidFill>
                  <a:srgbClr val="0000FF"/>
                </a:solidFill>
                <a:cs typeface="Trebuchet MS"/>
              </a:rPr>
              <a:t>Recurrent</a:t>
            </a:r>
            <a:r>
              <a:rPr lang="en-US" altLang="zh-CN" sz="1500" i="1" spc="-60" dirty="0">
                <a:solidFill>
                  <a:srgbClr val="0000FF"/>
                </a:solidFill>
                <a:cs typeface="Trebuchet MS"/>
              </a:rPr>
              <a:t> </a:t>
            </a:r>
            <a:r>
              <a:rPr lang="en-US" altLang="zh-CN" sz="1500" i="1" spc="-38" dirty="0">
                <a:solidFill>
                  <a:srgbClr val="0000FF"/>
                </a:solidFill>
                <a:cs typeface="Trebuchet MS"/>
              </a:rPr>
              <a:t>Mixture</a:t>
            </a:r>
            <a:r>
              <a:rPr lang="en-US" altLang="zh-CN" sz="1500" i="1" spc="-60" dirty="0">
                <a:solidFill>
                  <a:srgbClr val="0000FF"/>
                </a:solidFill>
                <a:cs typeface="Trebuchet MS"/>
              </a:rPr>
              <a:t> </a:t>
            </a:r>
            <a:r>
              <a:rPr lang="en-US" altLang="zh-CN" sz="1500" i="1" spc="-15" dirty="0">
                <a:solidFill>
                  <a:srgbClr val="0000FF"/>
                </a:solidFill>
                <a:cs typeface="Trebuchet MS"/>
              </a:rPr>
              <a:t>Density</a:t>
            </a:r>
            <a:r>
              <a:rPr lang="en-US" altLang="zh-CN" sz="1500" i="1" spc="-11" dirty="0">
                <a:solidFill>
                  <a:srgbClr val="0000FF"/>
                </a:solidFill>
                <a:cs typeface="Trebuchet MS"/>
              </a:rPr>
              <a:t> Networks</a:t>
            </a:r>
            <a:endParaRPr lang="en-US" altLang="zh-CN" sz="1500" dirty="0">
              <a:cs typeface="Trebuchet MS"/>
            </a:endParaRPr>
          </a:p>
          <a:p>
            <a:endParaRPr lang="zh-CN" altLang="en-US" dirty="0"/>
          </a:p>
        </p:txBody>
      </p:sp>
      <p:pic>
        <p:nvPicPr>
          <p:cNvPr id="4" name="图片 3">
            <a:extLst>
              <a:ext uri="{FF2B5EF4-FFF2-40B4-BE49-F238E27FC236}">
                <a16:creationId xmlns:a16="http://schemas.microsoft.com/office/drawing/2014/main" id="{F47E198D-744A-4028-804F-FE851159C81D}"/>
              </a:ext>
            </a:extLst>
          </p:cNvPr>
          <p:cNvPicPr>
            <a:picLocks noChangeAspect="1"/>
          </p:cNvPicPr>
          <p:nvPr/>
        </p:nvPicPr>
        <p:blipFill>
          <a:blip r:embed="rId2"/>
          <a:stretch>
            <a:fillRect/>
          </a:stretch>
        </p:blipFill>
        <p:spPr>
          <a:xfrm>
            <a:off x="2195736" y="2924944"/>
            <a:ext cx="4866011" cy="2870597"/>
          </a:xfrm>
          <a:prstGeom prst="rect">
            <a:avLst/>
          </a:prstGeom>
        </p:spPr>
      </p:pic>
    </p:spTree>
    <p:extLst>
      <p:ext uri="{BB962C8B-B14F-4D97-AF65-F5344CB8AC3E}">
        <p14:creationId xmlns:p14="http://schemas.microsoft.com/office/powerpoint/2010/main" val="3402027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3888" y="3586609"/>
            <a:ext cx="7886700" cy="553998"/>
          </a:xfrm>
          <a:prstGeom prst="rect">
            <a:avLst/>
          </a:prstGeom>
        </p:spPr>
        <p:txBody>
          <a:bodyPr vert="horz" wrap="square" lIns="0" tIns="0" rIns="0" bIns="0" numCol="1" rtlCol="0" anchor="t" anchorCtr="0" compatLnSpc="1">
            <a:prstTxWarp prst="textNoShape">
              <a:avLst/>
            </a:prstTxWarp>
            <a:spAutoFit/>
          </a:bodyPr>
          <a:lstStyle/>
          <a:p>
            <a:pPr marL="9525"/>
            <a:r>
              <a:rPr lang="en-US" dirty="0"/>
              <a:t>NMT</a:t>
            </a:r>
            <a:endParaRPr dirty="0"/>
          </a:p>
        </p:txBody>
      </p:sp>
      <p:sp>
        <p:nvSpPr>
          <p:cNvPr id="4" name="object 4"/>
          <p:cNvSpPr txBox="1"/>
          <p:nvPr/>
        </p:nvSpPr>
        <p:spPr>
          <a:xfrm>
            <a:off x="687704" y="5542464"/>
            <a:ext cx="4282440" cy="207749"/>
          </a:xfrm>
          <a:prstGeom prst="rect">
            <a:avLst/>
          </a:prstGeom>
        </p:spPr>
        <p:txBody>
          <a:bodyPr vert="horz" wrap="square" lIns="0" tIns="0" rIns="0" bIns="0" rtlCol="0">
            <a:spAutoFit/>
          </a:bodyPr>
          <a:lstStyle/>
          <a:p>
            <a:pPr marL="9525"/>
            <a:r>
              <a:rPr sz="1350" spc="-8" dirty="0">
                <a:latin typeface="Malgun Gothic"/>
                <a:cs typeface="Malgun Gothic"/>
                <a:hlinkClick r:id="rId3"/>
              </a:rPr>
              <a:t>htt</a:t>
            </a:r>
            <a:r>
              <a:rPr sz="1350" spc="-15" dirty="0">
                <a:latin typeface="Malgun Gothic"/>
                <a:cs typeface="Malgun Gothic"/>
                <a:hlinkClick r:id="rId3"/>
              </a:rPr>
              <a:t>p</a:t>
            </a:r>
            <a:r>
              <a:rPr sz="1350" spc="-4" dirty="0">
                <a:latin typeface="Malgun Gothic"/>
                <a:cs typeface="Malgun Gothic"/>
                <a:hlinkClick r:id="rId3"/>
              </a:rPr>
              <a:t>:</a:t>
            </a:r>
            <a:r>
              <a:rPr sz="1350" spc="-15" dirty="0">
                <a:latin typeface="Malgun Gothic"/>
                <a:cs typeface="Malgun Gothic"/>
                <a:hlinkClick r:id="rId3"/>
              </a:rPr>
              <a:t>//</a:t>
            </a:r>
            <a:r>
              <a:rPr sz="1350" spc="-4" dirty="0">
                <a:latin typeface="Malgun Gothic"/>
                <a:cs typeface="Malgun Gothic"/>
                <a:hlinkClick r:id="rId3"/>
              </a:rPr>
              <a:t>s</a:t>
            </a:r>
            <a:r>
              <a:rPr sz="1350" spc="-15" dirty="0">
                <a:latin typeface="Malgun Gothic"/>
                <a:cs typeface="Malgun Gothic"/>
                <a:hlinkClick r:id="rId3"/>
              </a:rPr>
              <a:t>m</a:t>
            </a:r>
            <a:r>
              <a:rPr sz="1350" spc="-4" dirty="0">
                <a:latin typeface="Malgun Gothic"/>
                <a:cs typeface="Malgun Gothic"/>
                <a:hlinkClick r:id="rId3"/>
              </a:rPr>
              <a:t>e</a:t>
            </a:r>
            <a:r>
              <a:rPr sz="1350" spc="-11" dirty="0">
                <a:latin typeface="Malgun Gothic"/>
                <a:cs typeface="Malgun Gothic"/>
                <a:hlinkClick r:id="rId3"/>
              </a:rPr>
              <a:t>r</a:t>
            </a:r>
            <a:r>
              <a:rPr sz="1350" spc="-8" dirty="0">
                <a:latin typeface="Malgun Gothic"/>
                <a:cs typeface="Malgun Gothic"/>
                <a:hlinkClick r:id="rId3"/>
              </a:rPr>
              <a:t>it</a:t>
            </a:r>
            <a:r>
              <a:rPr sz="1350" spc="-98" dirty="0">
                <a:latin typeface="Malgun Gothic"/>
                <a:cs typeface="Malgun Gothic"/>
                <a:hlinkClick r:id="rId3"/>
              </a:rPr>
              <a:t>y</a:t>
            </a:r>
            <a:r>
              <a:rPr sz="1350" spc="-8" dirty="0">
                <a:latin typeface="Malgun Gothic"/>
                <a:cs typeface="Malgun Gothic"/>
                <a:hlinkClick r:id="rId3"/>
              </a:rPr>
              <a:t>.c</a:t>
            </a:r>
            <a:r>
              <a:rPr sz="1350" dirty="0">
                <a:latin typeface="Malgun Gothic"/>
                <a:cs typeface="Malgun Gothic"/>
                <a:hlinkClick r:id="rId3"/>
              </a:rPr>
              <a:t>om</a:t>
            </a:r>
            <a:r>
              <a:rPr sz="1350" spc="-15" dirty="0">
                <a:latin typeface="Malgun Gothic"/>
                <a:cs typeface="Malgun Gothic"/>
                <a:hlinkClick r:id="rId3"/>
              </a:rPr>
              <a:t>/</a:t>
            </a:r>
            <a:r>
              <a:rPr sz="1350" dirty="0">
                <a:latin typeface="Malgun Gothic"/>
                <a:cs typeface="Malgun Gothic"/>
                <a:hlinkClick r:id="rId3"/>
              </a:rPr>
              <a:t>a</a:t>
            </a:r>
            <a:r>
              <a:rPr sz="1350" spc="38" dirty="0">
                <a:latin typeface="Malgun Gothic"/>
                <a:cs typeface="Malgun Gothic"/>
                <a:hlinkClick r:id="rId3"/>
              </a:rPr>
              <a:t>r</a:t>
            </a:r>
            <a:r>
              <a:rPr sz="1350" spc="-8" dirty="0">
                <a:latin typeface="Malgun Gothic"/>
                <a:cs typeface="Malgun Gothic"/>
                <a:hlinkClick r:id="rId3"/>
              </a:rPr>
              <a:t>tic</a:t>
            </a:r>
            <a:r>
              <a:rPr sz="1350" dirty="0">
                <a:latin typeface="Malgun Gothic"/>
                <a:cs typeface="Malgun Gothic"/>
                <a:hlinkClick r:id="rId3"/>
              </a:rPr>
              <a:t>l</a:t>
            </a:r>
            <a:r>
              <a:rPr sz="1350" spc="-4" dirty="0">
                <a:latin typeface="Malgun Gothic"/>
                <a:cs typeface="Malgun Gothic"/>
                <a:hlinkClick r:id="rId3"/>
              </a:rPr>
              <a:t>es</a:t>
            </a:r>
            <a:r>
              <a:rPr sz="1350" spc="-15" dirty="0">
                <a:latin typeface="Malgun Gothic"/>
                <a:cs typeface="Malgun Gothic"/>
                <a:hlinkClick r:id="rId3"/>
              </a:rPr>
              <a:t>/</a:t>
            </a:r>
            <a:r>
              <a:rPr sz="1350" spc="-8" dirty="0">
                <a:latin typeface="Malgun Gothic"/>
                <a:cs typeface="Malgun Gothic"/>
                <a:hlinkClick r:id="rId3"/>
              </a:rPr>
              <a:t>2016</a:t>
            </a:r>
            <a:r>
              <a:rPr sz="1350" spc="-15" dirty="0">
                <a:latin typeface="Malgun Gothic"/>
                <a:cs typeface="Malgun Gothic"/>
                <a:hlinkClick r:id="rId3"/>
              </a:rPr>
              <a:t>/</a:t>
            </a:r>
            <a:r>
              <a:rPr sz="1350" spc="-4" dirty="0">
                <a:latin typeface="Malgun Gothic"/>
                <a:cs typeface="Malgun Gothic"/>
                <a:hlinkClick r:id="rId3"/>
              </a:rPr>
              <a:t>g</a:t>
            </a:r>
            <a:r>
              <a:rPr sz="1350" dirty="0">
                <a:latin typeface="Malgun Gothic"/>
                <a:cs typeface="Malgun Gothic"/>
                <a:hlinkClick r:id="rId3"/>
              </a:rPr>
              <a:t>oo</a:t>
            </a:r>
            <a:r>
              <a:rPr sz="1350" spc="-4" dirty="0">
                <a:latin typeface="Malgun Gothic"/>
                <a:cs typeface="Malgun Gothic"/>
                <a:hlinkClick r:id="rId3"/>
              </a:rPr>
              <a:t>g</a:t>
            </a:r>
            <a:r>
              <a:rPr sz="1350" dirty="0">
                <a:latin typeface="Malgun Gothic"/>
                <a:cs typeface="Malgun Gothic"/>
                <a:hlinkClick r:id="rId3"/>
              </a:rPr>
              <a:t>l</a:t>
            </a:r>
            <a:r>
              <a:rPr sz="1350" spc="-4" dirty="0">
                <a:latin typeface="Malgun Gothic"/>
                <a:cs typeface="Malgun Gothic"/>
                <a:hlinkClick r:id="rId3"/>
              </a:rPr>
              <a:t>e</a:t>
            </a:r>
            <a:r>
              <a:rPr sz="1350" spc="-8" dirty="0">
                <a:latin typeface="Malgun Gothic"/>
                <a:cs typeface="Malgun Gothic"/>
                <a:hlinkClick r:id="rId3"/>
              </a:rPr>
              <a:t>_</a:t>
            </a:r>
            <a:r>
              <a:rPr sz="1350" spc="-19" dirty="0">
                <a:latin typeface="Malgun Gothic"/>
                <a:cs typeface="Malgun Gothic"/>
                <a:hlinkClick r:id="rId3"/>
              </a:rPr>
              <a:t>n</a:t>
            </a:r>
            <a:r>
              <a:rPr sz="1350" spc="-8" dirty="0">
                <a:latin typeface="Malgun Gothic"/>
                <a:cs typeface="Malgun Gothic"/>
                <a:hlinkClick r:id="rId3"/>
              </a:rPr>
              <a:t>mt_a</a:t>
            </a:r>
            <a:r>
              <a:rPr sz="1350" spc="-26" dirty="0">
                <a:latin typeface="Malgun Gothic"/>
                <a:cs typeface="Malgun Gothic"/>
                <a:hlinkClick r:id="rId3"/>
              </a:rPr>
              <a:t>r</a:t>
            </a:r>
            <a:r>
              <a:rPr sz="1350" spc="-8" dirty="0">
                <a:latin typeface="Malgun Gothic"/>
                <a:cs typeface="Malgun Gothic"/>
                <a:hlinkClick r:id="rId3"/>
              </a:rPr>
              <a:t>c</a:t>
            </a:r>
            <a:r>
              <a:rPr sz="1350" spc="-23" dirty="0">
                <a:latin typeface="Malgun Gothic"/>
                <a:cs typeface="Malgun Gothic"/>
                <a:hlinkClick r:id="rId3"/>
              </a:rPr>
              <a:t>h</a:t>
            </a:r>
            <a:r>
              <a:rPr sz="1350" spc="-8" dirty="0">
                <a:latin typeface="Malgun Gothic"/>
                <a:cs typeface="Malgun Gothic"/>
                <a:hlinkClick r:id="rId3"/>
              </a:rPr>
              <a:t>.htm</a:t>
            </a:r>
            <a:r>
              <a:rPr sz="1350" dirty="0">
                <a:latin typeface="Malgun Gothic"/>
                <a:cs typeface="Malgun Gothic"/>
                <a:hlinkClick r:id="rId3"/>
              </a:rPr>
              <a:t>l</a:t>
            </a:r>
            <a:endParaRPr sz="1350">
              <a:latin typeface="Malgun Gothic"/>
              <a:cs typeface="Malgun Gothic"/>
            </a:endParaRPr>
          </a:p>
        </p:txBody>
      </p:sp>
    </p:spTree>
    <p:extLst>
      <p:ext uri="{BB962C8B-B14F-4D97-AF65-F5344CB8AC3E}">
        <p14:creationId xmlns:p14="http://schemas.microsoft.com/office/powerpoint/2010/main" val="2823500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5F0B6B-F946-410C-9E37-60790F9FF96A}"/>
              </a:ext>
            </a:extLst>
          </p:cNvPr>
          <p:cNvSpPr>
            <a:spLocks noGrp="1"/>
          </p:cNvSpPr>
          <p:nvPr>
            <p:ph type="title"/>
          </p:nvPr>
        </p:nvSpPr>
        <p:spPr/>
        <p:txBody>
          <a:bodyPr/>
          <a:lstStyle/>
          <a:p>
            <a:r>
              <a:rPr lang="en-US" altLang="zh-CN" dirty="0"/>
              <a:t>Brief History of NMT</a:t>
            </a:r>
            <a:endParaRPr lang="zh-CN" altLang="en-US" dirty="0"/>
          </a:p>
        </p:txBody>
      </p:sp>
      <p:sp>
        <p:nvSpPr>
          <p:cNvPr id="3" name="内容占位符 2">
            <a:extLst>
              <a:ext uri="{FF2B5EF4-FFF2-40B4-BE49-F238E27FC236}">
                <a16:creationId xmlns:a16="http://schemas.microsoft.com/office/drawing/2014/main" id="{711AD616-D862-4918-813E-BD80E29DD72C}"/>
              </a:ext>
            </a:extLst>
          </p:cNvPr>
          <p:cNvSpPr>
            <a:spLocks noGrp="1"/>
          </p:cNvSpPr>
          <p:nvPr>
            <p:ph idx="1"/>
          </p:nvPr>
        </p:nvSpPr>
        <p:spPr/>
        <p:txBody>
          <a:bodyPr>
            <a:normAutofit/>
          </a:bodyPr>
          <a:lstStyle/>
          <a:p>
            <a:r>
              <a:rPr lang="en-US" altLang="zh-CN" dirty="0"/>
              <a:t>Sequence-To-Sequence models (NIPS 2014)</a:t>
            </a:r>
          </a:p>
          <a:p>
            <a:pPr lvl="1"/>
            <a:r>
              <a:rPr lang="en-US" altLang="zh-CN" dirty="0"/>
              <a:t>Based on many earlier approaches to estimate P(Y|X) directly</a:t>
            </a:r>
          </a:p>
          <a:p>
            <a:pPr lvl="1"/>
            <a:r>
              <a:rPr lang="en-US" altLang="zh-CN" dirty="0"/>
              <a:t>State-of-the-art on WMT </a:t>
            </a:r>
            <a:r>
              <a:rPr lang="en-US" altLang="zh-CN" dirty="0" err="1"/>
              <a:t>En</a:t>
            </a:r>
            <a:r>
              <a:rPr lang="en-US" altLang="zh-CN" dirty="0"/>
              <a:t>-&gt;Fr using custom software, very long training</a:t>
            </a:r>
          </a:p>
          <a:p>
            <a:pPr lvl="1"/>
            <a:r>
              <a:rPr lang="en-US" altLang="zh-CN" dirty="0"/>
              <a:t>Translation could be learned without explicit alignment!</a:t>
            </a:r>
          </a:p>
          <a:p>
            <a:pPr lvl="1"/>
            <a:r>
              <a:rPr lang="en-US" altLang="zh-CN" dirty="0"/>
              <a:t>Drawback: all information needs to be carried in internal state</a:t>
            </a:r>
          </a:p>
          <a:p>
            <a:pPr lvl="1"/>
            <a:r>
              <a:rPr lang="en-US" altLang="zh-CN" dirty="0"/>
              <a:t>Translation breaks down for long sentences!</a:t>
            </a:r>
          </a:p>
          <a:p>
            <a:r>
              <a:rPr lang="en-US" altLang="zh-CN" dirty="0"/>
              <a:t>Attention Models (2014)</a:t>
            </a:r>
          </a:p>
          <a:p>
            <a:pPr lvl="1"/>
            <a:r>
              <a:rPr lang="en-US" altLang="zh-CN" dirty="0"/>
              <a:t>Removes drawback by giving access to all encoder states</a:t>
            </a:r>
          </a:p>
          <a:p>
            <a:pPr lvl="1"/>
            <a:r>
              <a:rPr lang="en-US" altLang="zh-CN" dirty="0"/>
              <a:t>Translation quality is now independent of sentence length!</a:t>
            </a:r>
          </a:p>
          <a:p>
            <a:endParaRPr lang="zh-CN" altLang="en-US" dirty="0"/>
          </a:p>
        </p:txBody>
      </p:sp>
    </p:spTree>
    <p:extLst>
      <p:ext uri="{BB962C8B-B14F-4D97-AF65-F5344CB8AC3E}">
        <p14:creationId xmlns:p14="http://schemas.microsoft.com/office/powerpoint/2010/main" val="240556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1</a:t>
            </a:r>
            <a:r>
              <a:rPr dirty="0"/>
              <a:t>:</a:t>
            </a:r>
            <a:r>
              <a:rPr spc="-4" dirty="0"/>
              <a:t> </a:t>
            </a:r>
            <a:r>
              <a:rPr dirty="0"/>
              <a:t>E</a:t>
            </a:r>
            <a:r>
              <a:rPr spc="-4" dirty="0"/>
              <a:t>n</a:t>
            </a:r>
            <a:r>
              <a:rPr spc="-8" dirty="0"/>
              <a:t>c</a:t>
            </a:r>
            <a:r>
              <a:rPr spc="-4" dirty="0"/>
              <a:t>ode</a:t>
            </a:r>
            <a:r>
              <a:rPr spc="-236" dirty="0"/>
              <a:t>r</a:t>
            </a:r>
            <a:r>
              <a:rPr dirty="0"/>
              <a:t>-</a:t>
            </a:r>
            <a:r>
              <a:rPr spc="-4" dirty="0"/>
              <a:t>de</a:t>
            </a:r>
            <a:r>
              <a:rPr spc="-8" dirty="0"/>
              <a:t>c</a:t>
            </a:r>
            <a:r>
              <a:rPr spc="-4" dirty="0"/>
              <a:t>oder</a:t>
            </a:r>
          </a:p>
        </p:txBody>
      </p:sp>
      <p:sp>
        <p:nvSpPr>
          <p:cNvPr id="5" name="内容占位符 4">
            <a:extLst>
              <a:ext uri="{FF2B5EF4-FFF2-40B4-BE49-F238E27FC236}">
                <a16:creationId xmlns:a16="http://schemas.microsoft.com/office/drawing/2014/main" id="{2993B2A1-FEB0-49A7-9267-27C29C0368A9}"/>
              </a:ext>
            </a:extLst>
          </p:cNvPr>
          <p:cNvSpPr>
            <a:spLocks noGrp="1"/>
          </p:cNvSpPr>
          <p:nvPr>
            <p:ph idx="1"/>
          </p:nvPr>
        </p:nvSpPr>
        <p:spPr/>
        <p:txBody>
          <a:bodyPr/>
          <a:lstStyle/>
          <a:p>
            <a:r>
              <a:rPr lang="en-US" altLang="zh-CN" dirty="0"/>
              <a:t>The encoder spits out a hidden state.</a:t>
            </a:r>
          </a:p>
          <a:p>
            <a:r>
              <a:rPr lang="en-US" altLang="zh-CN" dirty="0"/>
              <a:t>This hidden state is then supplied to the decoder, which generates the sentence in language B</a:t>
            </a:r>
          </a:p>
          <a:p>
            <a:endParaRPr lang="zh-CN" altLang="en-US" dirty="0"/>
          </a:p>
        </p:txBody>
      </p:sp>
      <p:sp>
        <p:nvSpPr>
          <p:cNvPr id="4" name="object 4"/>
          <p:cNvSpPr/>
          <p:nvPr/>
        </p:nvSpPr>
        <p:spPr>
          <a:xfrm>
            <a:off x="463843" y="2398409"/>
            <a:ext cx="8103895" cy="2898953"/>
          </a:xfrm>
          <a:prstGeom prst="rect">
            <a:avLst/>
          </a:prstGeom>
          <a:blipFill>
            <a:blip r:embed="rId3" cstate="print"/>
            <a:stretch>
              <a:fillRect/>
            </a:stretch>
          </a:blipFill>
        </p:spPr>
        <p:txBody>
          <a:bodyPr wrap="square" lIns="0" tIns="0" rIns="0" bIns="0" rtlCol="0"/>
          <a:lstStyle/>
          <a:p>
            <a:endParaRPr sz="1350" dirty="0"/>
          </a:p>
        </p:txBody>
      </p:sp>
    </p:spTree>
    <p:extLst>
      <p:ext uri="{BB962C8B-B14F-4D97-AF65-F5344CB8AC3E}">
        <p14:creationId xmlns:p14="http://schemas.microsoft.com/office/powerpoint/2010/main" val="17486246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2</a:t>
            </a:r>
            <a:r>
              <a:rPr spc="-8" dirty="0"/>
              <a:t>: </a:t>
            </a:r>
            <a:r>
              <a:rPr spc="-41" dirty="0"/>
              <a:t>A</a:t>
            </a:r>
            <a:r>
              <a:rPr spc="4" dirty="0"/>
              <a:t>t</a:t>
            </a:r>
            <a:r>
              <a:rPr spc="-23" dirty="0"/>
              <a:t>t</a:t>
            </a:r>
            <a:r>
              <a:rPr spc="-4" dirty="0"/>
              <a:t>en</a:t>
            </a:r>
            <a:r>
              <a:rPr spc="4" dirty="0"/>
              <a:t>t</a:t>
            </a:r>
            <a:r>
              <a:rPr spc="-4" dirty="0"/>
              <a:t>io</a:t>
            </a:r>
            <a:r>
              <a:rPr dirty="0"/>
              <a:t>n</a:t>
            </a:r>
            <a:r>
              <a:rPr spc="-19" dirty="0"/>
              <a:t> </a:t>
            </a:r>
            <a:r>
              <a:rPr spc="-49" dirty="0"/>
              <a:t>b</a:t>
            </a:r>
            <a:r>
              <a:rPr dirty="0"/>
              <a:t>as</a:t>
            </a:r>
            <a:r>
              <a:rPr spc="-8" dirty="0"/>
              <a:t>e</a:t>
            </a:r>
            <a:r>
              <a:rPr dirty="0"/>
              <a:t>d</a:t>
            </a:r>
            <a:r>
              <a:rPr spc="-19" dirty="0"/>
              <a:t> </a:t>
            </a:r>
            <a:r>
              <a:rPr spc="-4" dirty="0"/>
              <a:t>en</a:t>
            </a:r>
            <a:r>
              <a:rPr spc="-8" dirty="0"/>
              <a:t>c</a:t>
            </a:r>
            <a:r>
              <a:rPr spc="-4" dirty="0"/>
              <a:t>od</a:t>
            </a:r>
            <a:r>
              <a:rPr spc="-8" dirty="0"/>
              <a:t>e</a:t>
            </a:r>
            <a:r>
              <a:rPr spc="-236" dirty="0"/>
              <a:t>r</a:t>
            </a:r>
            <a:r>
              <a:rPr dirty="0"/>
              <a:t>-</a:t>
            </a:r>
            <a:r>
              <a:rPr spc="-4" dirty="0"/>
              <a:t>de</a:t>
            </a:r>
            <a:r>
              <a:rPr spc="-8" dirty="0"/>
              <a:t>c</a:t>
            </a:r>
            <a:r>
              <a:rPr spc="-4" dirty="0"/>
              <a:t>oder</a:t>
            </a:r>
          </a:p>
        </p:txBody>
      </p:sp>
      <p:sp>
        <p:nvSpPr>
          <p:cNvPr id="5" name="内容占位符 4">
            <a:extLst>
              <a:ext uri="{FF2B5EF4-FFF2-40B4-BE49-F238E27FC236}">
                <a16:creationId xmlns:a16="http://schemas.microsoft.com/office/drawing/2014/main" id="{BAA86CCC-FF3F-4E46-87B7-A306ADDAAC5A}"/>
              </a:ext>
            </a:extLst>
          </p:cNvPr>
          <p:cNvSpPr>
            <a:spLocks noGrp="1"/>
          </p:cNvSpPr>
          <p:nvPr>
            <p:ph idx="1"/>
          </p:nvPr>
        </p:nvSpPr>
        <p:spPr/>
        <p:txBody>
          <a:bodyPr/>
          <a:lstStyle/>
          <a:p>
            <a:r>
              <a:rPr lang="en-US" altLang="zh-CN" dirty="0"/>
              <a:t>The encoder query each output asking how relevant they are to the current computation on the decoder side</a:t>
            </a:r>
          </a:p>
          <a:p>
            <a:endParaRPr lang="zh-CN" altLang="en-US" dirty="0"/>
          </a:p>
        </p:txBody>
      </p:sp>
      <p:sp>
        <p:nvSpPr>
          <p:cNvPr id="4" name="object 4"/>
          <p:cNvSpPr>
            <a:spLocks noChangeAspect="1"/>
          </p:cNvSpPr>
          <p:nvPr/>
        </p:nvSpPr>
        <p:spPr>
          <a:xfrm>
            <a:off x="567213" y="2276872"/>
            <a:ext cx="8100000" cy="3122102"/>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461459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Machine Translation</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TW" dirty="0"/>
                  <a:t>Machine Translation (MT) is the task of translating a sentence </a:t>
                </a:r>
                <a14:m>
                  <m:oMath xmlns:m="http://schemas.openxmlformats.org/officeDocument/2006/math">
                    <m:r>
                      <a:rPr lang="en-US" altLang="zh-TW" b="0" i="1" smtClean="0">
                        <a:latin typeface="Cambria Math" panose="02040503050406030204" pitchFamily="18" charset="0"/>
                      </a:rPr>
                      <m:t>𝑥</m:t>
                    </m:r>
                  </m:oMath>
                </a14:m>
                <a:r>
                  <a:rPr lang="zh-TW" altLang="en-US" dirty="0"/>
                  <a:t> </a:t>
                </a:r>
                <a:r>
                  <a:rPr lang="en-US" altLang="zh-TW" dirty="0"/>
                  <a:t>from one language (</a:t>
                </a:r>
                <a:r>
                  <a:rPr lang="en-US" altLang="zh-TW" dirty="0">
                    <a:solidFill>
                      <a:srgbClr val="FF0000"/>
                    </a:solidFill>
                  </a:rPr>
                  <a:t>the source language</a:t>
                </a:r>
                <a:r>
                  <a:rPr lang="en-US" altLang="zh-TW" dirty="0"/>
                  <a:t>) to a sentence </a:t>
                </a:r>
                <a14:m>
                  <m:oMath xmlns:m="http://schemas.openxmlformats.org/officeDocument/2006/math">
                    <m:r>
                      <a:rPr lang="en-US" altLang="zh-TW" b="0" i="1" smtClean="0">
                        <a:latin typeface="Cambria Math" panose="02040503050406030204" pitchFamily="18" charset="0"/>
                      </a:rPr>
                      <m:t>𝑦</m:t>
                    </m:r>
                  </m:oMath>
                </a14:m>
                <a:r>
                  <a:rPr lang="zh-TW" altLang="en-US" dirty="0"/>
                  <a:t> </a:t>
                </a:r>
                <a:r>
                  <a:rPr lang="en-US" altLang="zh-TW" dirty="0"/>
                  <a:t>in another language (</a:t>
                </a:r>
                <a:r>
                  <a:rPr lang="en-US" altLang="zh-TW" dirty="0">
                    <a:solidFill>
                      <a:srgbClr val="FF0000"/>
                    </a:solidFill>
                  </a:rPr>
                  <a:t>the target language</a:t>
                </a:r>
                <a:r>
                  <a:rPr lang="en-US" altLang="zh-TW" dirty="0"/>
                  <a:t>).</a:t>
                </a:r>
              </a:p>
              <a:p>
                <a:endParaRPr lang="en-US" altLang="zh-TW" dirty="0"/>
              </a:p>
              <a:p>
                <a:endParaRPr lang="zh-TW"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86" t="-662" r="-229"/>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2</a:t>
            </a:fld>
            <a:endParaRPr lang="en-US" altLang="zh-CN">
              <a:solidFill>
                <a:srgbClr val="000000"/>
              </a:solidFill>
            </a:endParaRPr>
          </a:p>
        </p:txBody>
      </p:sp>
      <p:pic>
        <p:nvPicPr>
          <p:cNvPr id="6" name="图片 5">
            <a:extLst>
              <a:ext uri="{FF2B5EF4-FFF2-40B4-BE49-F238E27FC236}">
                <a16:creationId xmlns:a16="http://schemas.microsoft.com/office/drawing/2014/main" id="{BEF57AD0-6FAB-40AD-9799-67072B759AFC}"/>
              </a:ext>
            </a:extLst>
          </p:cNvPr>
          <p:cNvPicPr>
            <a:picLocks noChangeAspect="1"/>
          </p:cNvPicPr>
          <p:nvPr/>
        </p:nvPicPr>
        <p:blipFill>
          <a:blip r:embed="rId4"/>
          <a:stretch>
            <a:fillRect/>
          </a:stretch>
        </p:blipFill>
        <p:spPr>
          <a:xfrm>
            <a:off x="1042988" y="3140968"/>
            <a:ext cx="7048500" cy="2000250"/>
          </a:xfrm>
          <a:prstGeom prst="rect">
            <a:avLst/>
          </a:prstGeom>
        </p:spPr>
      </p:pic>
    </p:spTree>
    <p:extLst>
      <p:ext uri="{BB962C8B-B14F-4D97-AF65-F5344CB8AC3E}">
        <p14:creationId xmlns:p14="http://schemas.microsoft.com/office/powerpoint/2010/main" val="1805068950"/>
      </p:ext>
    </p:extLst>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3</a:t>
            </a:r>
            <a:r>
              <a:rPr spc="-8" dirty="0"/>
              <a:t>: </a:t>
            </a:r>
            <a:r>
              <a:rPr spc="-4" dirty="0"/>
              <a:t>Bi</a:t>
            </a:r>
            <a:r>
              <a:rPr dirty="0"/>
              <a:t>-</a:t>
            </a:r>
            <a:r>
              <a:rPr spc="-4" dirty="0"/>
              <a:t>di</a:t>
            </a:r>
            <a:r>
              <a:rPr spc="-45" dirty="0"/>
              <a:t>r</a:t>
            </a:r>
            <a:r>
              <a:rPr spc="-4" dirty="0"/>
              <a:t>e</a:t>
            </a:r>
            <a:r>
              <a:rPr spc="-8" dirty="0"/>
              <a:t>c</a:t>
            </a:r>
            <a:r>
              <a:rPr spc="4" dirty="0"/>
              <a:t>t</a:t>
            </a:r>
            <a:r>
              <a:rPr spc="-4" dirty="0"/>
              <a:t>ion</a:t>
            </a:r>
            <a:r>
              <a:rPr dirty="0"/>
              <a:t>al</a:t>
            </a:r>
            <a:r>
              <a:rPr spc="-23" dirty="0"/>
              <a:t> </a:t>
            </a:r>
            <a:r>
              <a:rPr spc="-4" dirty="0"/>
              <a:t>en</a:t>
            </a:r>
            <a:r>
              <a:rPr spc="-8" dirty="0"/>
              <a:t>c</a:t>
            </a:r>
            <a:r>
              <a:rPr spc="-4" dirty="0"/>
              <a:t>ode</a:t>
            </a:r>
            <a:r>
              <a:rPr dirty="0"/>
              <a:t>r</a:t>
            </a:r>
            <a:r>
              <a:rPr spc="8" dirty="0"/>
              <a:t> </a:t>
            </a:r>
            <a:r>
              <a:rPr spc="-4" dirty="0"/>
              <a:t>l</a:t>
            </a:r>
            <a:r>
              <a:rPr dirty="0"/>
              <a:t>a</a:t>
            </a:r>
            <a:r>
              <a:rPr spc="-19" dirty="0"/>
              <a:t>y</a:t>
            </a:r>
            <a:r>
              <a:rPr spc="-4" dirty="0"/>
              <a:t>er</a:t>
            </a:r>
          </a:p>
        </p:txBody>
      </p:sp>
      <p:sp>
        <p:nvSpPr>
          <p:cNvPr id="5" name="内容占位符 4">
            <a:extLst>
              <a:ext uri="{FF2B5EF4-FFF2-40B4-BE49-F238E27FC236}">
                <a16:creationId xmlns:a16="http://schemas.microsoft.com/office/drawing/2014/main" id="{5CA6C1BB-9DDF-4B4B-94D4-D473B05A3841}"/>
              </a:ext>
            </a:extLst>
          </p:cNvPr>
          <p:cNvSpPr>
            <a:spLocks noGrp="1"/>
          </p:cNvSpPr>
          <p:nvPr>
            <p:ph idx="1"/>
          </p:nvPr>
        </p:nvSpPr>
        <p:spPr/>
        <p:txBody>
          <a:bodyPr/>
          <a:lstStyle/>
          <a:p>
            <a:r>
              <a:rPr lang="en-US" altLang="zh-CN" dirty="0"/>
              <a:t>We would like the annotation of each word to summarize not only the preceding words, but also the following words</a:t>
            </a:r>
          </a:p>
          <a:p>
            <a:endParaRPr lang="zh-CN" altLang="en-US" dirty="0"/>
          </a:p>
        </p:txBody>
      </p:sp>
      <p:sp>
        <p:nvSpPr>
          <p:cNvPr id="4" name="object 4"/>
          <p:cNvSpPr>
            <a:spLocks noChangeAspect="1"/>
          </p:cNvSpPr>
          <p:nvPr/>
        </p:nvSpPr>
        <p:spPr>
          <a:xfrm>
            <a:off x="683568" y="1650909"/>
            <a:ext cx="8100000" cy="4827162"/>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307918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4</a:t>
            </a:r>
            <a:r>
              <a:rPr dirty="0"/>
              <a:t>:</a:t>
            </a:r>
            <a:r>
              <a:rPr spc="-8" dirty="0"/>
              <a:t> </a:t>
            </a:r>
            <a:r>
              <a:rPr dirty="0"/>
              <a:t>"T</a:t>
            </a:r>
            <a:r>
              <a:rPr spc="-4" dirty="0"/>
              <a:t>h</a:t>
            </a:r>
            <a:r>
              <a:rPr dirty="0"/>
              <a:t>e</a:t>
            </a:r>
            <a:r>
              <a:rPr spc="-8" dirty="0"/>
              <a:t> </a:t>
            </a:r>
            <a:r>
              <a:rPr spc="-4" dirty="0"/>
              <a:t>dee</a:t>
            </a:r>
            <a:r>
              <a:rPr dirty="0"/>
              <a:t>p</a:t>
            </a:r>
            <a:r>
              <a:rPr spc="-15" dirty="0"/>
              <a:t> </a:t>
            </a:r>
            <a:r>
              <a:rPr spc="-4" dirty="0"/>
              <a:t>i</a:t>
            </a:r>
            <a:r>
              <a:rPr dirty="0"/>
              <a:t>s</a:t>
            </a:r>
            <a:r>
              <a:rPr spc="-4" dirty="0"/>
              <a:t> fo</a:t>
            </a:r>
            <a:r>
              <a:rPr spc="-15" dirty="0"/>
              <a:t>r</a:t>
            </a:r>
            <a:r>
              <a:rPr spc="-8" dirty="0"/>
              <a:t> </a:t>
            </a:r>
            <a:r>
              <a:rPr spc="-4" dirty="0"/>
              <a:t>dee</a:t>
            </a:r>
            <a:r>
              <a:rPr dirty="0"/>
              <a:t>p</a:t>
            </a:r>
            <a:r>
              <a:rPr spc="-8" dirty="0"/>
              <a:t> </a:t>
            </a:r>
            <a:r>
              <a:rPr spc="-4" dirty="0"/>
              <a:t>lea</a:t>
            </a:r>
            <a:r>
              <a:rPr spc="-26" dirty="0"/>
              <a:t>r</a:t>
            </a:r>
            <a:r>
              <a:rPr spc="-4" dirty="0"/>
              <a:t>nin</a:t>
            </a:r>
            <a:r>
              <a:rPr spc="15" dirty="0"/>
              <a:t>g</a:t>
            </a:r>
            <a:r>
              <a:rPr dirty="0"/>
              <a:t>"</a:t>
            </a:r>
          </a:p>
        </p:txBody>
      </p:sp>
      <p:sp>
        <p:nvSpPr>
          <p:cNvPr id="3" name="object 3"/>
          <p:cNvSpPr/>
          <p:nvPr/>
        </p:nvSpPr>
        <p:spPr>
          <a:xfrm>
            <a:off x="2051720" y="908720"/>
            <a:ext cx="5040560" cy="5528808"/>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297393727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5</a:t>
            </a:r>
            <a:r>
              <a:rPr dirty="0"/>
              <a:t>:</a:t>
            </a:r>
            <a:r>
              <a:rPr spc="-4" dirty="0"/>
              <a:t> </a:t>
            </a:r>
            <a:r>
              <a:rPr spc="-124" dirty="0"/>
              <a:t>P</a:t>
            </a:r>
            <a:r>
              <a:rPr dirty="0"/>
              <a:t>a</a:t>
            </a:r>
            <a:r>
              <a:rPr spc="-15" dirty="0"/>
              <a:t>r</a:t>
            </a:r>
            <a:r>
              <a:rPr dirty="0"/>
              <a:t>a</a:t>
            </a:r>
            <a:r>
              <a:rPr spc="-4" dirty="0"/>
              <a:t>lleli</a:t>
            </a:r>
            <a:r>
              <a:rPr dirty="0"/>
              <a:t>za</a:t>
            </a:r>
            <a:r>
              <a:rPr spc="4" dirty="0"/>
              <a:t>t</a:t>
            </a:r>
            <a:r>
              <a:rPr spc="-4" dirty="0"/>
              <a:t>io</a:t>
            </a:r>
            <a:r>
              <a:rPr dirty="0"/>
              <a:t>n</a:t>
            </a:r>
          </a:p>
        </p:txBody>
      </p:sp>
      <p:sp>
        <p:nvSpPr>
          <p:cNvPr id="5" name="内容占位符 4">
            <a:extLst>
              <a:ext uri="{FF2B5EF4-FFF2-40B4-BE49-F238E27FC236}">
                <a16:creationId xmlns:a16="http://schemas.microsoft.com/office/drawing/2014/main" id="{68903162-047D-49F0-AAFB-E10B26992B36}"/>
              </a:ext>
            </a:extLst>
          </p:cNvPr>
          <p:cNvSpPr>
            <a:spLocks noGrp="1"/>
          </p:cNvSpPr>
          <p:nvPr>
            <p:ph idx="1"/>
          </p:nvPr>
        </p:nvSpPr>
        <p:spPr>
          <a:xfrm>
            <a:off x="566738" y="931026"/>
            <a:ext cx="4077270" cy="5522310"/>
          </a:xfrm>
        </p:spPr>
        <p:txBody>
          <a:bodyPr/>
          <a:lstStyle/>
          <a:p>
            <a:r>
              <a:rPr lang="en-US" altLang="zh-CN" dirty="0"/>
              <a:t>To begin computation at one of the nodes, all of the nodes pointing toward you must already have been computed.</a:t>
            </a:r>
          </a:p>
          <a:p>
            <a:r>
              <a:rPr lang="en-US" altLang="zh-CN" dirty="0"/>
              <a:t>A layer </a:t>
            </a:r>
            <a:r>
              <a:rPr lang="zh-CN" altLang="en-US" dirty="0"/>
              <a:t>𝑖 </a:t>
            </a:r>
            <a:r>
              <a:rPr lang="en-US" altLang="zh-CN" dirty="0"/>
              <a:t>+ 1  can start its computation before layer </a:t>
            </a:r>
            <a:r>
              <a:rPr lang="zh-CN" altLang="en-US" dirty="0"/>
              <a:t>𝑖 </a:t>
            </a:r>
            <a:r>
              <a:rPr lang="en-US" altLang="zh-CN" dirty="0"/>
              <a:t>is fully finished.</a:t>
            </a:r>
          </a:p>
          <a:p>
            <a:endParaRPr lang="zh-CN" altLang="en-US" dirty="0"/>
          </a:p>
        </p:txBody>
      </p:sp>
      <p:sp>
        <p:nvSpPr>
          <p:cNvPr id="4" name="object 4"/>
          <p:cNvSpPr/>
          <p:nvPr/>
        </p:nvSpPr>
        <p:spPr>
          <a:xfrm>
            <a:off x="4938594" y="177603"/>
            <a:ext cx="3517702" cy="6491013"/>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880671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6</a:t>
            </a:r>
            <a:r>
              <a:rPr dirty="0"/>
              <a:t>:</a:t>
            </a:r>
            <a:r>
              <a:rPr spc="-4" dirty="0"/>
              <a:t> </a:t>
            </a:r>
            <a:r>
              <a:rPr spc="-101" dirty="0"/>
              <a:t>R</a:t>
            </a:r>
            <a:r>
              <a:rPr spc="-4" dirty="0"/>
              <a:t>esidu</a:t>
            </a:r>
            <a:r>
              <a:rPr dirty="0"/>
              <a:t>a</a:t>
            </a:r>
            <a:r>
              <a:rPr spc="-4" dirty="0"/>
              <a:t>l</a:t>
            </a:r>
            <a:r>
              <a:rPr dirty="0"/>
              <a:t>s</a:t>
            </a:r>
            <a:r>
              <a:rPr spc="-4" dirty="0"/>
              <a:t> </a:t>
            </a:r>
            <a:r>
              <a:rPr dirty="0"/>
              <a:t>a</a:t>
            </a:r>
            <a:r>
              <a:rPr spc="-60" dirty="0"/>
              <a:t>r</a:t>
            </a:r>
            <a:r>
              <a:rPr dirty="0"/>
              <a:t>e</a:t>
            </a:r>
            <a:r>
              <a:rPr spc="-26" dirty="0"/>
              <a:t> </a:t>
            </a:r>
            <a:r>
              <a:rPr spc="4" dirty="0"/>
              <a:t>t</a:t>
            </a:r>
            <a:r>
              <a:rPr spc="-4" dirty="0"/>
              <a:t>h</a:t>
            </a:r>
            <a:r>
              <a:rPr dirty="0"/>
              <a:t>e</a:t>
            </a:r>
            <a:r>
              <a:rPr spc="-8" dirty="0"/>
              <a:t> </a:t>
            </a:r>
            <a:r>
              <a:rPr spc="-4" dirty="0"/>
              <a:t>ne</a:t>
            </a:r>
            <a:r>
              <a:rPr dirty="0"/>
              <a:t>w </a:t>
            </a:r>
            <a:r>
              <a:rPr spc="-4" dirty="0"/>
              <a:t>ho</a:t>
            </a:r>
            <a:r>
              <a:rPr spc="4" dirty="0"/>
              <a:t>t</a:t>
            </a:r>
            <a:r>
              <a:rPr spc="-4" dirty="0"/>
              <a:t>ness</a:t>
            </a:r>
          </a:p>
        </p:txBody>
      </p:sp>
      <p:sp>
        <p:nvSpPr>
          <p:cNvPr id="5" name="内容占位符 4">
            <a:extLst>
              <a:ext uri="{FF2B5EF4-FFF2-40B4-BE49-F238E27FC236}">
                <a16:creationId xmlns:a16="http://schemas.microsoft.com/office/drawing/2014/main" id="{C192193F-A005-40F9-AF3E-E0330173EBD2}"/>
              </a:ext>
            </a:extLst>
          </p:cNvPr>
          <p:cNvSpPr>
            <a:spLocks noGrp="1"/>
          </p:cNvSpPr>
          <p:nvPr>
            <p:ph idx="1"/>
          </p:nvPr>
        </p:nvSpPr>
        <p:spPr/>
        <p:txBody>
          <a:bodyPr/>
          <a:lstStyle/>
          <a:p>
            <a:r>
              <a:rPr lang="en-US" altLang="zh-CN" dirty="0"/>
              <a:t>One solution for vanishing gradients is residual networks.</a:t>
            </a:r>
          </a:p>
          <a:p>
            <a:r>
              <a:rPr lang="en-US" altLang="zh-CN" dirty="0"/>
              <a:t>The idea of a layer computing an identity function</a:t>
            </a:r>
          </a:p>
          <a:p>
            <a:endParaRPr lang="zh-CN" altLang="en-US" dirty="0"/>
          </a:p>
        </p:txBody>
      </p:sp>
      <p:sp>
        <p:nvSpPr>
          <p:cNvPr id="4" name="object 4"/>
          <p:cNvSpPr/>
          <p:nvPr/>
        </p:nvSpPr>
        <p:spPr>
          <a:xfrm>
            <a:off x="1742163" y="1916832"/>
            <a:ext cx="5731112" cy="4173013"/>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16078096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C7751A-5DB7-40D1-B2F9-44AA23EEA99A}"/>
              </a:ext>
            </a:extLst>
          </p:cNvPr>
          <p:cNvSpPr>
            <a:spLocks noGrp="1"/>
          </p:cNvSpPr>
          <p:nvPr>
            <p:ph type="title"/>
          </p:nvPr>
        </p:nvSpPr>
        <p:spPr/>
        <p:txBody>
          <a:bodyPr>
            <a:normAutofit fontScale="90000"/>
          </a:bodyPr>
          <a:lstStyle/>
          <a:p>
            <a:r>
              <a:rPr lang="en-US" altLang="zh-CN" dirty="0"/>
              <a:t>Translation Quality</a:t>
            </a:r>
            <a:endParaRPr lang="zh-CN" altLang="en-US" dirty="0"/>
          </a:p>
        </p:txBody>
      </p:sp>
      <p:grpSp>
        <p:nvGrpSpPr>
          <p:cNvPr id="28" name="组合 27">
            <a:extLst>
              <a:ext uri="{FF2B5EF4-FFF2-40B4-BE49-F238E27FC236}">
                <a16:creationId xmlns:a16="http://schemas.microsoft.com/office/drawing/2014/main" id="{07874008-49CB-4375-9F6E-28B889955916}"/>
              </a:ext>
            </a:extLst>
          </p:cNvPr>
          <p:cNvGrpSpPr/>
          <p:nvPr/>
        </p:nvGrpSpPr>
        <p:grpSpPr>
          <a:xfrm>
            <a:off x="228203" y="1268760"/>
            <a:ext cx="8915797" cy="4824536"/>
            <a:chOff x="576595" y="985250"/>
            <a:chExt cx="7791727" cy="3895608"/>
          </a:xfrm>
        </p:grpSpPr>
        <p:sp>
          <p:nvSpPr>
            <p:cNvPr id="4" name="object 7">
              <a:extLst>
                <a:ext uri="{FF2B5EF4-FFF2-40B4-BE49-F238E27FC236}">
                  <a16:creationId xmlns:a16="http://schemas.microsoft.com/office/drawing/2014/main" id="{0A8F0C64-4EF0-45D2-919A-4BC045DB893C}"/>
                </a:ext>
              </a:extLst>
            </p:cNvPr>
            <p:cNvSpPr/>
            <p:nvPr/>
          </p:nvSpPr>
          <p:spPr>
            <a:xfrm>
              <a:off x="3020499" y="1498874"/>
              <a:ext cx="0" cy="2614295"/>
            </a:xfrm>
            <a:custGeom>
              <a:avLst/>
              <a:gdLst/>
              <a:ahLst/>
              <a:cxnLst/>
              <a:rect l="l" t="t" r="r" b="b"/>
              <a:pathLst>
                <a:path h="2614295">
                  <a:moveTo>
                    <a:pt x="0" y="0"/>
                  </a:moveTo>
                  <a:lnTo>
                    <a:pt x="0" y="2614212"/>
                  </a:lnTo>
                </a:path>
              </a:pathLst>
            </a:custGeom>
            <a:ln w="3175">
              <a:solidFill>
                <a:srgbClr val="000000"/>
              </a:solidFill>
            </a:ln>
          </p:spPr>
          <p:txBody>
            <a:bodyPr wrap="square" lIns="0" tIns="0" rIns="0" bIns="0" rtlCol="0"/>
            <a:lstStyle/>
            <a:p>
              <a:endParaRPr/>
            </a:p>
          </p:txBody>
        </p:sp>
        <p:sp>
          <p:nvSpPr>
            <p:cNvPr id="5" name="object 8">
              <a:extLst>
                <a:ext uri="{FF2B5EF4-FFF2-40B4-BE49-F238E27FC236}">
                  <a16:creationId xmlns:a16="http://schemas.microsoft.com/office/drawing/2014/main" id="{126D1693-BCFF-4AF7-BF19-1DC2D2961F49}"/>
                </a:ext>
              </a:extLst>
            </p:cNvPr>
            <p:cNvSpPr/>
            <p:nvPr/>
          </p:nvSpPr>
          <p:spPr>
            <a:xfrm>
              <a:off x="3020499" y="1498874"/>
              <a:ext cx="0" cy="2614295"/>
            </a:xfrm>
            <a:custGeom>
              <a:avLst/>
              <a:gdLst/>
              <a:ahLst/>
              <a:cxnLst/>
              <a:rect l="l" t="t" r="r" b="b"/>
              <a:pathLst>
                <a:path h="2614295">
                  <a:moveTo>
                    <a:pt x="0" y="2614212"/>
                  </a:moveTo>
                  <a:lnTo>
                    <a:pt x="0" y="0"/>
                  </a:lnTo>
                </a:path>
              </a:pathLst>
            </a:custGeom>
            <a:ln w="38099">
              <a:solidFill>
                <a:srgbClr val="666666"/>
              </a:solidFill>
            </a:ln>
          </p:spPr>
          <p:txBody>
            <a:bodyPr wrap="square" lIns="0" tIns="0" rIns="0" bIns="0" rtlCol="0"/>
            <a:lstStyle/>
            <a:p>
              <a:endParaRPr/>
            </a:p>
          </p:txBody>
        </p:sp>
        <p:sp>
          <p:nvSpPr>
            <p:cNvPr id="6" name="object 12">
              <a:extLst>
                <a:ext uri="{FF2B5EF4-FFF2-40B4-BE49-F238E27FC236}">
                  <a16:creationId xmlns:a16="http://schemas.microsoft.com/office/drawing/2014/main" id="{65C2216F-BC13-449E-88B9-8F0B41FFC846}"/>
                </a:ext>
              </a:extLst>
            </p:cNvPr>
            <p:cNvSpPr txBox="1"/>
            <p:nvPr/>
          </p:nvSpPr>
          <p:spPr>
            <a:xfrm>
              <a:off x="2657481" y="1881521"/>
              <a:ext cx="430358" cy="1731010"/>
            </a:xfrm>
            <a:prstGeom prst="rect">
              <a:avLst/>
            </a:prstGeom>
          </p:spPr>
          <p:txBody>
            <a:bodyPr vert="vert270" wrap="square" lIns="0" tIns="0" rIns="0" bIns="0" rtlCol="0">
              <a:spAutoFit/>
            </a:bodyPr>
            <a:lstStyle/>
            <a:p>
              <a:pPr marL="9525"/>
              <a:r>
                <a:rPr sz="1600" dirty="0">
                  <a:solidFill>
                    <a:srgbClr val="666666"/>
                  </a:solidFill>
                  <a:latin typeface="MS PGothic"/>
                  <a:cs typeface="MS PGothic"/>
                </a:rPr>
                <a:t>△</a:t>
              </a:r>
              <a:r>
                <a:rPr sz="1600" spc="-45" dirty="0">
                  <a:solidFill>
                    <a:srgbClr val="666666"/>
                  </a:solidFill>
                  <a:latin typeface="MS PGothic"/>
                  <a:cs typeface="MS PGothic"/>
                </a:rPr>
                <a:t> </a:t>
              </a:r>
              <a:r>
                <a:rPr sz="1600" dirty="0">
                  <a:solidFill>
                    <a:srgbClr val="666666"/>
                  </a:solidFill>
                  <a:latin typeface="Trebuchet MS"/>
                  <a:cs typeface="Trebuchet MS"/>
                </a:rPr>
                <a:t>Translation</a:t>
              </a:r>
              <a:r>
                <a:rPr sz="1600" spc="-60" dirty="0">
                  <a:solidFill>
                    <a:srgbClr val="666666"/>
                  </a:solidFill>
                  <a:latin typeface="Trebuchet MS"/>
                  <a:cs typeface="Trebuchet MS"/>
                </a:rPr>
                <a:t> </a:t>
              </a:r>
              <a:r>
                <a:rPr sz="1600" dirty="0">
                  <a:solidFill>
                    <a:srgbClr val="666666"/>
                  </a:solidFill>
                  <a:latin typeface="Trebuchet MS"/>
                  <a:cs typeface="Trebuchet MS"/>
                </a:rPr>
                <a:t>Quality</a:t>
              </a:r>
              <a:endParaRPr sz="1600">
                <a:latin typeface="Trebuchet MS"/>
                <a:cs typeface="Trebuchet MS"/>
              </a:endParaRPr>
            </a:p>
          </p:txBody>
        </p:sp>
        <p:sp>
          <p:nvSpPr>
            <p:cNvPr id="7" name="object 14">
              <a:extLst>
                <a:ext uri="{FF2B5EF4-FFF2-40B4-BE49-F238E27FC236}">
                  <a16:creationId xmlns:a16="http://schemas.microsoft.com/office/drawing/2014/main" id="{F28351BC-E18B-4128-B211-AD32A095D2A3}"/>
                </a:ext>
              </a:extLst>
            </p:cNvPr>
            <p:cNvSpPr txBox="1"/>
            <p:nvPr/>
          </p:nvSpPr>
          <p:spPr>
            <a:xfrm>
              <a:off x="758349" y="985250"/>
              <a:ext cx="2717165" cy="215178"/>
            </a:xfrm>
            <a:prstGeom prst="rect">
              <a:avLst/>
            </a:prstGeom>
          </p:spPr>
          <p:txBody>
            <a:bodyPr vert="horz" wrap="square" lIns="0" tIns="0" rIns="0" bIns="0" rtlCol="0">
              <a:spAutoFit/>
            </a:bodyPr>
            <a:lstStyle/>
            <a:p>
              <a:pPr marR="299085" algn="r"/>
              <a:r>
                <a:rPr sz="1600" spc="41" dirty="0">
                  <a:solidFill>
                    <a:srgbClr val="666666"/>
                  </a:solidFill>
                  <a:latin typeface="Trebuchet MS"/>
                  <a:cs typeface="Trebuchet MS"/>
                </a:rPr>
                <a:t>+</a:t>
              </a:r>
              <a:endParaRPr sz="1600">
                <a:latin typeface="Trebuchet MS"/>
                <a:cs typeface="Trebuchet MS"/>
              </a:endParaRPr>
            </a:p>
          </p:txBody>
        </p:sp>
        <p:sp>
          <p:nvSpPr>
            <p:cNvPr id="8" name="object 15">
              <a:extLst>
                <a:ext uri="{FF2B5EF4-FFF2-40B4-BE49-F238E27FC236}">
                  <a16:creationId xmlns:a16="http://schemas.microsoft.com/office/drawing/2014/main" id="{6AC12362-004C-4DD0-A7F0-38012CA320DC}"/>
                </a:ext>
              </a:extLst>
            </p:cNvPr>
            <p:cNvSpPr/>
            <p:nvPr/>
          </p:nvSpPr>
          <p:spPr>
            <a:xfrm>
              <a:off x="3523474" y="3977925"/>
              <a:ext cx="709295" cy="165735"/>
            </a:xfrm>
            <a:custGeom>
              <a:avLst/>
              <a:gdLst/>
              <a:ahLst/>
              <a:cxnLst/>
              <a:rect l="l" t="t" r="r" b="b"/>
              <a:pathLst>
                <a:path w="709295" h="165735">
                  <a:moveTo>
                    <a:pt x="0" y="0"/>
                  </a:moveTo>
                  <a:lnTo>
                    <a:pt x="708899" y="0"/>
                  </a:lnTo>
                  <a:lnTo>
                    <a:pt x="708899" y="165699"/>
                  </a:lnTo>
                  <a:lnTo>
                    <a:pt x="0" y="165699"/>
                  </a:lnTo>
                  <a:lnTo>
                    <a:pt x="0" y="0"/>
                  </a:lnTo>
                  <a:close/>
                </a:path>
              </a:pathLst>
            </a:custGeom>
            <a:solidFill>
              <a:srgbClr val="666666"/>
            </a:solidFill>
          </p:spPr>
          <p:txBody>
            <a:bodyPr wrap="square" lIns="0" tIns="0" rIns="0" bIns="0" rtlCol="0"/>
            <a:lstStyle/>
            <a:p>
              <a:endParaRPr/>
            </a:p>
          </p:txBody>
        </p:sp>
        <p:sp>
          <p:nvSpPr>
            <p:cNvPr id="9" name="object 16">
              <a:extLst>
                <a:ext uri="{FF2B5EF4-FFF2-40B4-BE49-F238E27FC236}">
                  <a16:creationId xmlns:a16="http://schemas.microsoft.com/office/drawing/2014/main" id="{B74F5CEE-A7F9-44B2-8B80-FFBE0C5BADC7}"/>
                </a:ext>
              </a:extLst>
            </p:cNvPr>
            <p:cNvSpPr/>
            <p:nvPr/>
          </p:nvSpPr>
          <p:spPr>
            <a:xfrm>
              <a:off x="5963908" y="3171849"/>
              <a:ext cx="709295" cy="972185"/>
            </a:xfrm>
            <a:custGeom>
              <a:avLst/>
              <a:gdLst/>
              <a:ahLst/>
              <a:cxnLst/>
              <a:rect l="l" t="t" r="r" b="b"/>
              <a:pathLst>
                <a:path w="709295" h="972185">
                  <a:moveTo>
                    <a:pt x="0" y="0"/>
                  </a:moveTo>
                  <a:lnTo>
                    <a:pt x="708900" y="0"/>
                  </a:lnTo>
                  <a:lnTo>
                    <a:pt x="708900" y="971774"/>
                  </a:lnTo>
                  <a:lnTo>
                    <a:pt x="0" y="971774"/>
                  </a:lnTo>
                  <a:lnTo>
                    <a:pt x="0" y="0"/>
                  </a:lnTo>
                  <a:close/>
                </a:path>
              </a:pathLst>
            </a:custGeom>
            <a:solidFill>
              <a:srgbClr val="666666"/>
            </a:solidFill>
          </p:spPr>
          <p:txBody>
            <a:bodyPr wrap="square" lIns="0" tIns="0" rIns="0" bIns="0" rtlCol="0"/>
            <a:lstStyle/>
            <a:p>
              <a:endParaRPr/>
            </a:p>
          </p:txBody>
        </p:sp>
        <p:sp>
          <p:nvSpPr>
            <p:cNvPr id="10" name="object 17">
              <a:extLst>
                <a:ext uri="{FF2B5EF4-FFF2-40B4-BE49-F238E27FC236}">
                  <a16:creationId xmlns:a16="http://schemas.microsoft.com/office/drawing/2014/main" id="{2B5883FB-1339-4659-864E-D00ECE949D3C}"/>
                </a:ext>
              </a:extLst>
            </p:cNvPr>
            <p:cNvSpPr/>
            <p:nvPr/>
          </p:nvSpPr>
          <p:spPr>
            <a:xfrm>
              <a:off x="4692816" y="2846937"/>
              <a:ext cx="709295" cy="1277620"/>
            </a:xfrm>
            <a:custGeom>
              <a:avLst/>
              <a:gdLst/>
              <a:ahLst/>
              <a:cxnLst/>
              <a:rect l="l" t="t" r="r" b="b"/>
              <a:pathLst>
                <a:path w="709295" h="1277620">
                  <a:moveTo>
                    <a:pt x="0" y="0"/>
                  </a:moveTo>
                  <a:lnTo>
                    <a:pt x="708899" y="0"/>
                  </a:lnTo>
                  <a:lnTo>
                    <a:pt x="708899" y="1277224"/>
                  </a:lnTo>
                  <a:lnTo>
                    <a:pt x="0" y="1277224"/>
                  </a:lnTo>
                  <a:lnTo>
                    <a:pt x="0" y="0"/>
                  </a:lnTo>
                  <a:close/>
                </a:path>
              </a:pathLst>
            </a:custGeom>
            <a:solidFill>
              <a:srgbClr val="666666"/>
            </a:solidFill>
          </p:spPr>
          <p:txBody>
            <a:bodyPr wrap="square" lIns="0" tIns="0" rIns="0" bIns="0" rtlCol="0"/>
            <a:lstStyle/>
            <a:p>
              <a:endParaRPr/>
            </a:p>
          </p:txBody>
        </p:sp>
        <p:sp>
          <p:nvSpPr>
            <p:cNvPr id="11" name="object 19">
              <a:extLst>
                <a:ext uri="{FF2B5EF4-FFF2-40B4-BE49-F238E27FC236}">
                  <a16:creationId xmlns:a16="http://schemas.microsoft.com/office/drawing/2014/main" id="{61B91058-DE07-48D3-BCF0-E5000827D038}"/>
                </a:ext>
              </a:extLst>
            </p:cNvPr>
            <p:cNvSpPr txBox="1"/>
            <p:nvPr/>
          </p:nvSpPr>
          <p:spPr>
            <a:xfrm>
              <a:off x="3445212" y="4246579"/>
              <a:ext cx="864869" cy="276538"/>
            </a:xfrm>
            <a:prstGeom prst="rect">
              <a:avLst/>
            </a:prstGeom>
          </p:spPr>
          <p:txBody>
            <a:bodyPr vert="horz" wrap="square" lIns="0" tIns="0" rIns="0" bIns="0" rtlCol="0">
              <a:spAutoFit/>
            </a:bodyPr>
            <a:lstStyle/>
            <a:p>
              <a:pPr marL="49054" marR="3810" indent="-40005">
                <a:lnSpc>
                  <a:spcPts val="1238"/>
                </a:lnSpc>
              </a:pPr>
              <a:r>
                <a:rPr sz="1600" dirty="0">
                  <a:solidFill>
                    <a:srgbClr val="666666"/>
                  </a:solidFill>
                  <a:latin typeface="Trebuchet MS"/>
                  <a:cs typeface="Trebuchet MS"/>
                </a:rPr>
                <a:t>Significant </a:t>
              </a:r>
              <a:r>
                <a:rPr sz="1600" spc="15" dirty="0">
                  <a:solidFill>
                    <a:srgbClr val="666666"/>
                  </a:solidFill>
                  <a:latin typeface="Trebuchet MS"/>
                  <a:cs typeface="Trebuchet MS"/>
                </a:rPr>
                <a:t>change</a:t>
              </a:r>
              <a:r>
                <a:rPr sz="1600" spc="-60" dirty="0">
                  <a:solidFill>
                    <a:srgbClr val="666666"/>
                  </a:solidFill>
                  <a:latin typeface="Trebuchet MS"/>
                  <a:cs typeface="Trebuchet MS"/>
                </a:rPr>
                <a:t> </a:t>
              </a:r>
              <a:r>
                <a:rPr sz="1600" spc="-98" dirty="0">
                  <a:solidFill>
                    <a:srgbClr val="666666"/>
                  </a:solidFill>
                  <a:latin typeface="Trebuchet MS"/>
                  <a:cs typeface="Trebuchet MS"/>
                </a:rPr>
                <a:t>&amp;</a:t>
              </a:r>
              <a:endParaRPr sz="1600" dirty="0">
                <a:latin typeface="Trebuchet MS"/>
                <a:cs typeface="Trebuchet MS"/>
              </a:endParaRPr>
            </a:p>
          </p:txBody>
        </p:sp>
        <p:sp>
          <p:nvSpPr>
            <p:cNvPr id="12" name="object 20">
              <a:extLst>
                <a:ext uri="{FF2B5EF4-FFF2-40B4-BE49-F238E27FC236}">
                  <a16:creationId xmlns:a16="http://schemas.microsoft.com/office/drawing/2014/main" id="{B22BAD87-E610-4317-98BD-2CB040E00F3A}"/>
                </a:ext>
              </a:extLst>
            </p:cNvPr>
            <p:cNvSpPr txBox="1"/>
            <p:nvPr/>
          </p:nvSpPr>
          <p:spPr>
            <a:xfrm>
              <a:off x="3435060" y="4665680"/>
              <a:ext cx="885190" cy="215178"/>
            </a:xfrm>
            <a:prstGeom prst="rect">
              <a:avLst/>
            </a:prstGeom>
          </p:spPr>
          <p:txBody>
            <a:bodyPr vert="horz" wrap="square" lIns="0" tIns="0" rIns="0" bIns="0" rtlCol="0">
              <a:spAutoFit/>
            </a:bodyPr>
            <a:lstStyle/>
            <a:p>
              <a:pPr marL="9525"/>
              <a:r>
                <a:rPr sz="1600" spc="-8" dirty="0">
                  <a:solidFill>
                    <a:srgbClr val="666666"/>
                  </a:solidFill>
                  <a:latin typeface="Trebuchet MS"/>
                  <a:cs typeface="Trebuchet MS"/>
                </a:rPr>
                <a:t>launchable</a:t>
              </a:r>
              <a:endParaRPr sz="1600">
                <a:latin typeface="Trebuchet MS"/>
                <a:cs typeface="Trebuchet MS"/>
              </a:endParaRPr>
            </a:p>
          </p:txBody>
        </p:sp>
        <p:sp>
          <p:nvSpPr>
            <p:cNvPr id="13" name="object 22">
              <a:extLst>
                <a:ext uri="{FF2B5EF4-FFF2-40B4-BE49-F238E27FC236}">
                  <a16:creationId xmlns:a16="http://schemas.microsoft.com/office/drawing/2014/main" id="{379AD0D8-C623-4C27-83CC-6A56228743CA}"/>
                </a:ext>
              </a:extLst>
            </p:cNvPr>
            <p:cNvSpPr txBox="1"/>
            <p:nvPr/>
          </p:nvSpPr>
          <p:spPr>
            <a:xfrm>
              <a:off x="4606322" y="4227117"/>
              <a:ext cx="862965" cy="276538"/>
            </a:xfrm>
            <a:prstGeom prst="rect">
              <a:avLst/>
            </a:prstGeom>
          </p:spPr>
          <p:txBody>
            <a:bodyPr vert="horz" wrap="square" lIns="0" tIns="0" rIns="0" bIns="0" rtlCol="0">
              <a:spAutoFit/>
            </a:bodyPr>
            <a:lstStyle/>
            <a:p>
              <a:pPr marL="108109" marR="3810" indent="-99060">
                <a:lnSpc>
                  <a:spcPts val="1238"/>
                </a:lnSpc>
              </a:pPr>
              <a:r>
                <a:rPr sz="1600" spc="8" dirty="0">
                  <a:solidFill>
                    <a:srgbClr val="666666"/>
                  </a:solidFill>
                  <a:latin typeface="Trebuchet MS"/>
                  <a:cs typeface="Trebuchet MS"/>
                </a:rPr>
                <a:t>Chinese</a:t>
              </a:r>
              <a:r>
                <a:rPr sz="1600" spc="-60" dirty="0">
                  <a:solidFill>
                    <a:srgbClr val="666666"/>
                  </a:solidFill>
                  <a:latin typeface="Trebuchet MS"/>
                  <a:cs typeface="Trebuchet MS"/>
                </a:rPr>
                <a:t> </a:t>
              </a:r>
              <a:r>
                <a:rPr sz="1600" spc="-23" dirty="0">
                  <a:solidFill>
                    <a:srgbClr val="666666"/>
                  </a:solidFill>
                  <a:latin typeface="Trebuchet MS"/>
                  <a:cs typeface="Trebuchet MS"/>
                </a:rPr>
                <a:t>to</a:t>
              </a:r>
              <a:r>
                <a:rPr sz="1600" spc="-15" dirty="0">
                  <a:solidFill>
                    <a:srgbClr val="666666"/>
                  </a:solidFill>
                  <a:latin typeface="Trebuchet MS"/>
                  <a:cs typeface="Trebuchet MS"/>
                </a:rPr>
                <a:t> </a:t>
              </a:r>
              <a:r>
                <a:rPr sz="1600" spc="11" dirty="0">
                  <a:solidFill>
                    <a:srgbClr val="666666"/>
                  </a:solidFill>
                  <a:latin typeface="Trebuchet MS"/>
                  <a:cs typeface="Trebuchet MS"/>
                </a:rPr>
                <a:t>English</a:t>
              </a:r>
              <a:endParaRPr sz="1600">
                <a:latin typeface="Trebuchet MS"/>
                <a:cs typeface="Trebuchet MS"/>
              </a:endParaRPr>
            </a:p>
          </p:txBody>
        </p:sp>
        <p:sp>
          <p:nvSpPr>
            <p:cNvPr id="14" name="object 24">
              <a:extLst>
                <a:ext uri="{FF2B5EF4-FFF2-40B4-BE49-F238E27FC236}">
                  <a16:creationId xmlns:a16="http://schemas.microsoft.com/office/drawing/2014/main" id="{A86C66E3-A74A-4FC9-9E74-A44E06FBA6EC}"/>
                </a:ext>
              </a:extLst>
            </p:cNvPr>
            <p:cNvSpPr txBox="1"/>
            <p:nvPr/>
          </p:nvSpPr>
          <p:spPr>
            <a:xfrm>
              <a:off x="5675992" y="4246579"/>
              <a:ext cx="1186180" cy="276538"/>
            </a:xfrm>
            <a:prstGeom prst="rect">
              <a:avLst/>
            </a:prstGeom>
          </p:spPr>
          <p:txBody>
            <a:bodyPr vert="horz" wrap="square" lIns="0" tIns="0" rIns="0" bIns="0" rtlCol="0">
              <a:spAutoFit/>
            </a:bodyPr>
            <a:lstStyle/>
            <a:p>
              <a:pPr marL="9525" marR="3810" indent="138113">
                <a:lnSpc>
                  <a:spcPts val="1238"/>
                </a:lnSpc>
              </a:pPr>
              <a:r>
                <a:rPr sz="1600" spc="19" dirty="0">
                  <a:solidFill>
                    <a:srgbClr val="666666"/>
                  </a:solidFill>
                  <a:latin typeface="Trebuchet MS"/>
                  <a:cs typeface="Trebuchet MS"/>
                </a:rPr>
                <a:t>Almost</a:t>
              </a:r>
              <a:r>
                <a:rPr sz="1600" spc="-60" dirty="0">
                  <a:solidFill>
                    <a:srgbClr val="666666"/>
                  </a:solidFill>
                  <a:latin typeface="Trebuchet MS"/>
                  <a:cs typeface="Trebuchet MS"/>
                </a:rPr>
                <a:t> </a:t>
              </a:r>
              <a:r>
                <a:rPr sz="1600" spc="-34" dirty="0">
                  <a:solidFill>
                    <a:srgbClr val="666666"/>
                  </a:solidFill>
                  <a:latin typeface="Trebuchet MS"/>
                  <a:cs typeface="Trebuchet MS"/>
                </a:rPr>
                <a:t>all</a:t>
              </a:r>
              <a:r>
                <a:rPr sz="1600" spc="-26" dirty="0">
                  <a:solidFill>
                    <a:srgbClr val="666666"/>
                  </a:solidFill>
                  <a:latin typeface="Trebuchet MS"/>
                  <a:cs typeface="Trebuchet MS"/>
                </a:rPr>
                <a:t> </a:t>
              </a:r>
              <a:r>
                <a:rPr sz="1600" spc="8" dirty="0">
                  <a:solidFill>
                    <a:srgbClr val="666666"/>
                  </a:solidFill>
                  <a:latin typeface="Trebuchet MS"/>
                  <a:cs typeface="Trebuchet MS"/>
                </a:rPr>
                <a:t>language</a:t>
              </a:r>
              <a:r>
                <a:rPr sz="1600" spc="-60" dirty="0">
                  <a:solidFill>
                    <a:srgbClr val="666666"/>
                  </a:solidFill>
                  <a:latin typeface="Trebuchet MS"/>
                  <a:cs typeface="Trebuchet MS"/>
                </a:rPr>
                <a:t> </a:t>
              </a:r>
              <a:r>
                <a:rPr sz="1600" spc="4" dirty="0">
                  <a:solidFill>
                    <a:srgbClr val="666666"/>
                  </a:solidFill>
                  <a:latin typeface="Trebuchet MS"/>
                  <a:cs typeface="Trebuchet MS"/>
                </a:rPr>
                <a:t>pairs</a:t>
              </a:r>
              <a:endParaRPr sz="1600">
                <a:latin typeface="Trebuchet MS"/>
                <a:cs typeface="Trebuchet MS"/>
              </a:endParaRPr>
            </a:p>
          </p:txBody>
        </p:sp>
        <p:sp>
          <p:nvSpPr>
            <p:cNvPr id="15" name="object 26">
              <a:extLst>
                <a:ext uri="{FF2B5EF4-FFF2-40B4-BE49-F238E27FC236}">
                  <a16:creationId xmlns:a16="http://schemas.microsoft.com/office/drawing/2014/main" id="{5CE97C5B-BCA6-4E3C-B106-77C65C0C7A28}"/>
                </a:ext>
              </a:extLst>
            </p:cNvPr>
            <p:cNvSpPr txBox="1"/>
            <p:nvPr/>
          </p:nvSpPr>
          <p:spPr>
            <a:xfrm>
              <a:off x="3691557" y="3643779"/>
              <a:ext cx="372744" cy="215178"/>
            </a:xfrm>
            <a:prstGeom prst="rect">
              <a:avLst/>
            </a:prstGeom>
          </p:spPr>
          <p:txBody>
            <a:bodyPr vert="horz" wrap="square" lIns="0" tIns="0" rIns="0" bIns="0" rtlCol="0">
              <a:spAutoFit/>
            </a:bodyPr>
            <a:lstStyle/>
            <a:p>
              <a:pPr marL="9525"/>
              <a:r>
                <a:rPr sz="1600" b="1" spc="-53" dirty="0">
                  <a:solidFill>
                    <a:srgbClr val="666666"/>
                  </a:solidFill>
                  <a:latin typeface="Trebuchet MS"/>
                  <a:cs typeface="Trebuchet MS"/>
                </a:rPr>
                <a:t>&gt;0.1</a:t>
              </a:r>
              <a:endParaRPr sz="1600">
                <a:latin typeface="Trebuchet MS"/>
                <a:cs typeface="Trebuchet MS"/>
              </a:endParaRPr>
            </a:p>
          </p:txBody>
        </p:sp>
        <p:sp>
          <p:nvSpPr>
            <p:cNvPr id="16" name="object 28">
              <a:extLst>
                <a:ext uri="{FF2B5EF4-FFF2-40B4-BE49-F238E27FC236}">
                  <a16:creationId xmlns:a16="http://schemas.microsoft.com/office/drawing/2014/main" id="{8CB8BD87-E6E6-4767-B61F-D289032C2895}"/>
                </a:ext>
              </a:extLst>
            </p:cNvPr>
            <p:cNvSpPr txBox="1"/>
            <p:nvPr/>
          </p:nvSpPr>
          <p:spPr>
            <a:xfrm>
              <a:off x="6122008" y="2837704"/>
              <a:ext cx="372744" cy="215178"/>
            </a:xfrm>
            <a:prstGeom prst="rect">
              <a:avLst/>
            </a:prstGeom>
          </p:spPr>
          <p:txBody>
            <a:bodyPr vert="horz" wrap="square" lIns="0" tIns="0" rIns="0" bIns="0" rtlCol="0">
              <a:spAutoFit/>
            </a:bodyPr>
            <a:lstStyle/>
            <a:p>
              <a:pPr marL="9525"/>
              <a:r>
                <a:rPr sz="1600" b="1" spc="-53" dirty="0">
                  <a:solidFill>
                    <a:srgbClr val="666666"/>
                  </a:solidFill>
                  <a:latin typeface="Trebuchet MS"/>
                  <a:cs typeface="Trebuchet MS"/>
                </a:rPr>
                <a:t>&gt;0.5</a:t>
              </a:r>
              <a:endParaRPr sz="1600">
                <a:latin typeface="Trebuchet MS"/>
                <a:cs typeface="Trebuchet MS"/>
              </a:endParaRPr>
            </a:p>
          </p:txBody>
        </p:sp>
        <p:sp>
          <p:nvSpPr>
            <p:cNvPr id="17" name="object 30">
              <a:extLst>
                <a:ext uri="{FF2B5EF4-FFF2-40B4-BE49-F238E27FC236}">
                  <a16:creationId xmlns:a16="http://schemas.microsoft.com/office/drawing/2014/main" id="{F345EA3D-6963-490E-BB78-4B25D22EB826}"/>
                </a:ext>
              </a:extLst>
            </p:cNvPr>
            <p:cNvSpPr txBox="1"/>
            <p:nvPr/>
          </p:nvSpPr>
          <p:spPr>
            <a:xfrm>
              <a:off x="4840322" y="2512792"/>
              <a:ext cx="377825" cy="215178"/>
            </a:xfrm>
            <a:prstGeom prst="rect">
              <a:avLst/>
            </a:prstGeom>
          </p:spPr>
          <p:txBody>
            <a:bodyPr vert="horz" wrap="square" lIns="0" tIns="0" rIns="0" bIns="0" rtlCol="0">
              <a:spAutoFit/>
            </a:bodyPr>
            <a:lstStyle/>
            <a:p>
              <a:pPr marL="9525"/>
              <a:r>
                <a:rPr sz="1600" b="1" spc="-41" dirty="0">
                  <a:solidFill>
                    <a:srgbClr val="666666"/>
                  </a:solidFill>
                  <a:latin typeface="Trebuchet MS"/>
                  <a:cs typeface="Trebuchet MS"/>
                </a:rPr>
                <a:t>+0.6</a:t>
              </a:r>
              <a:endParaRPr sz="1600">
                <a:latin typeface="Trebuchet MS"/>
                <a:cs typeface="Trebuchet MS"/>
              </a:endParaRPr>
            </a:p>
          </p:txBody>
        </p:sp>
        <p:sp>
          <p:nvSpPr>
            <p:cNvPr id="19" name="object 34">
              <a:extLst>
                <a:ext uri="{FF2B5EF4-FFF2-40B4-BE49-F238E27FC236}">
                  <a16:creationId xmlns:a16="http://schemas.microsoft.com/office/drawing/2014/main" id="{0BEF471A-F349-49B0-81A3-603BA4AC0812}"/>
                </a:ext>
              </a:extLst>
            </p:cNvPr>
            <p:cNvSpPr/>
            <p:nvPr/>
          </p:nvSpPr>
          <p:spPr>
            <a:xfrm>
              <a:off x="7225424" y="2481374"/>
              <a:ext cx="709295" cy="1662430"/>
            </a:xfrm>
            <a:custGeom>
              <a:avLst/>
              <a:gdLst/>
              <a:ahLst/>
              <a:cxnLst/>
              <a:rect l="l" t="t" r="r" b="b"/>
              <a:pathLst>
                <a:path w="709295" h="1662429">
                  <a:moveTo>
                    <a:pt x="0" y="0"/>
                  </a:moveTo>
                  <a:lnTo>
                    <a:pt x="708899" y="0"/>
                  </a:lnTo>
                  <a:lnTo>
                    <a:pt x="708899" y="1662249"/>
                  </a:lnTo>
                  <a:lnTo>
                    <a:pt x="0" y="1662249"/>
                  </a:lnTo>
                  <a:lnTo>
                    <a:pt x="0" y="0"/>
                  </a:lnTo>
                  <a:close/>
                </a:path>
              </a:pathLst>
            </a:custGeom>
            <a:solidFill>
              <a:srgbClr val="4285F4"/>
            </a:solidFill>
          </p:spPr>
          <p:txBody>
            <a:bodyPr wrap="square" lIns="0" tIns="0" rIns="0" bIns="0" rtlCol="0"/>
            <a:lstStyle/>
            <a:p>
              <a:endParaRPr/>
            </a:p>
          </p:txBody>
        </p:sp>
        <p:sp>
          <p:nvSpPr>
            <p:cNvPr id="20" name="object 36">
              <a:extLst>
                <a:ext uri="{FF2B5EF4-FFF2-40B4-BE49-F238E27FC236}">
                  <a16:creationId xmlns:a16="http://schemas.microsoft.com/office/drawing/2014/main" id="{4D3931F4-E006-46EC-AEC7-C887DF4C5FB2}"/>
                </a:ext>
              </a:extLst>
            </p:cNvPr>
            <p:cNvSpPr txBox="1"/>
            <p:nvPr/>
          </p:nvSpPr>
          <p:spPr>
            <a:xfrm>
              <a:off x="6966697" y="4246579"/>
              <a:ext cx="1226185" cy="276538"/>
            </a:xfrm>
            <a:prstGeom prst="rect">
              <a:avLst/>
            </a:prstGeom>
          </p:spPr>
          <p:txBody>
            <a:bodyPr vert="horz" wrap="square" lIns="0" tIns="0" rIns="0" bIns="0" rtlCol="0">
              <a:spAutoFit/>
            </a:bodyPr>
            <a:lstStyle/>
            <a:p>
              <a:pPr marL="244316" marR="3810" indent="-235268">
                <a:lnSpc>
                  <a:spcPts val="1238"/>
                </a:lnSpc>
              </a:pPr>
              <a:r>
                <a:rPr sz="1600" spc="-19" dirty="0">
                  <a:solidFill>
                    <a:srgbClr val="4285F4"/>
                  </a:solidFill>
                  <a:latin typeface="Trebuchet MS"/>
                  <a:cs typeface="Trebuchet MS"/>
                </a:rPr>
                <a:t>Zh/Ja/Ko/Tr</a:t>
              </a:r>
              <a:r>
                <a:rPr sz="1600" spc="-60" dirty="0">
                  <a:solidFill>
                    <a:srgbClr val="4285F4"/>
                  </a:solidFill>
                  <a:latin typeface="Trebuchet MS"/>
                  <a:cs typeface="Trebuchet MS"/>
                </a:rPr>
                <a:t> </a:t>
              </a:r>
              <a:r>
                <a:rPr sz="1600" spc="-23" dirty="0">
                  <a:solidFill>
                    <a:srgbClr val="4285F4"/>
                  </a:solidFill>
                  <a:latin typeface="Trebuchet MS"/>
                  <a:cs typeface="Trebuchet MS"/>
                </a:rPr>
                <a:t>to</a:t>
              </a:r>
              <a:r>
                <a:rPr sz="1600" spc="-15" dirty="0">
                  <a:solidFill>
                    <a:srgbClr val="4285F4"/>
                  </a:solidFill>
                  <a:latin typeface="Trebuchet MS"/>
                  <a:cs typeface="Trebuchet MS"/>
                </a:rPr>
                <a:t> </a:t>
              </a:r>
              <a:r>
                <a:rPr sz="1600" spc="11" dirty="0">
                  <a:solidFill>
                    <a:srgbClr val="4285F4"/>
                  </a:solidFill>
                  <a:latin typeface="Trebuchet MS"/>
                  <a:cs typeface="Trebuchet MS"/>
                </a:rPr>
                <a:t>English</a:t>
              </a:r>
              <a:endParaRPr sz="1600">
                <a:latin typeface="Trebuchet MS"/>
                <a:cs typeface="Trebuchet MS"/>
              </a:endParaRPr>
            </a:p>
          </p:txBody>
        </p:sp>
        <p:sp>
          <p:nvSpPr>
            <p:cNvPr id="21" name="object 37">
              <a:extLst>
                <a:ext uri="{FF2B5EF4-FFF2-40B4-BE49-F238E27FC236}">
                  <a16:creationId xmlns:a16="http://schemas.microsoft.com/office/drawing/2014/main" id="{3CC0821F-58FB-4DFC-B825-B28664316CCC}"/>
                </a:ext>
              </a:extLst>
            </p:cNvPr>
            <p:cNvSpPr txBox="1"/>
            <p:nvPr/>
          </p:nvSpPr>
          <p:spPr>
            <a:xfrm>
              <a:off x="7018101" y="1972749"/>
              <a:ext cx="1221105" cy="254788"/>
            </a:xfrm>
            <a:prstGeom prst="rect">
              <a:avLst/>
            </a:prstGeom>
            <a:noFill/>
          </p:spPr>
          <p:txBody>
            <a:bodyPr vert="horz" wrap="square" lIns="0" tIns="0" rIns="0" bIns="0" rtlCol="0">
              <a:spAutoFit/>
            </a:bodyPr>
            <a:lstStyle/>
            <a:p>
              <a:pPr marL="84296">
                <a:lnSpc>
                  <a:spcPts val="2149"/>
                </a:lnSpc>
              </a:pPr>
              <a:r>
                <a:rPr sz="2800" b="1" spc="-56" dirty="0">
                  <a:solidFill>
                    <a:srgbClr val="4285F4"/>
                  </a:solidFill>
                  <a:latin typeface="Trebuchet MS"/>
                  <a:cs typeface="Trebuchet MS"/>
                </a:rPr>
                <a:t>0.6-1.5</a:t>
              </a:r>
              <a:endParaRPr sz="2800">
                <a:latin typeface="Trebuchet MS"/>
                <a:cs typeface="Trebuchet MS"/>
              </a:endParaRPr>
            </a:p>
          </p:txBody>
        </p:sp>
        <p:sp>
          <p:nvSpPr>
            <p:cNvPr id="22" name="object 38">
              <a:extLst>
                <a:ext uri="{FF2B5EF4-FFF2-40B4-BE49-F238E27FC236}">
                  <a16:creationId xmlns:a16="http://schemas.microsoft.com/office/drawing/2014/main" id="{713177AF-A11E-412F-87B1-A03EB47648B2}"/>
                </a:ext>
              </a:extLst>
            </p:cNvPr>
            <p:cNvSpPr/>
            <p:nvPr/>
          </p:nvSpPr>
          <p:spPr>
            <a:xfrm>
              <a:off x="910750" y="1422350"/>
              <a:ext cx="0" cy="2733675"/>
            </a:xfrm>
            <a:custGeom>
              <a:avLst/>
              <a:gdLst/>
              <a:ahLst/>
              <a:cxnLst/>
              <a:rect l="l" t="t" r="r" b="b"/>
              <a:pathLst>
                <a:path h="2733675">
                  <a:moveTo>
                    <a:pt x="0" y="0"/>
                  </a:moveTo>
                  <a:lnTo>
                    <a:pt x="0" y="2733499"/>
                  </a:lnTo>
                </a:path>
              </a:pathLst>
            </a:custGeom>
            <a:ln w="3175">
              <a:solidFill>
                <a:srgbClr val="000000"/>
              </a:solidFill>
            </a:ln>
          </p:spPr>
          <p:txBody>
            <a:bodyPr wrap="square" lIns="0" tIns="0" rIns="0" bIns="0" rtlCol="0"/>
            <a:lstStyle/>
            <a:p>
              <a:endParaRPr/>
            </a:p>
          </p:txBody>
        </p:sp>
        <p:sp>
          <p:nvSpPr>
            <p:cNvPr id="23" name="object 39">
              <a:extLst>
                <a:ext uri="{FF2B5EF4-FFF2-40B4-BE49-F238E27FC236}">
                  <a16:creationId xmlns:a16="http://schemas.microsoft.com/office/drawing/2014/main" id="{3AB582FA-9DC5-430A-8D05-9CB9659A4726}"/>
                </a:ext>
              </a:extLst>
            </p:cNvPr>
            <p:cNvSpPr/>
            <p:nvPr/>
          </p:nvSpPr>
          <p:spPr>
            <a:xfrm>
              <a:off x="910750" y="1422350"/>
              <a:ext cx="0" cy="2733675"/>
            </a:xfrm>
            <a:custGeom>
              <a:avLst/>
              <a:gdLst/>
              <a:ahLst/>
              <a:cxnLst/>
              <a:rect l="l" t="t" r="r" b="b"/>
              <a:pathLst>
                <a:path h="2733675">
                  <a:moveTo>
                    <a:pt x="0" y="2733499"/>
                  </a:moveTo>
                  <a:lnTo>
                    <a:pt x="0" y="0"/>
                  </a:lnTo>
                </a:path>
              </a:pathLst>
            </a:custGeom>
            <a:ln w="38099">
              <a:solidFill>
                <a:srgbClr val="666666"/>
              </a:solidFill>
            </a:ln>
          </p:spPr>
          <p:txBody>
            <a:bodyPr wrap="square" lIns="0" tIns="0" rIns="0" bIns="0" rtlCol="0"/>
            <a:lstStyle/>
            <a:p>
              <a:endParaRPr/>
            </a:p>
          </p:txBody>
        </p:sp>
        <p:sp>
          <p:nvSpPr>
            <p:cNvPr id="24" name="object 41">
              <a:extLst>
                <a:ext uri="{FF2B5EF4-FFF2-40B4-BE49-F238E27FC236}">
                  <a16:creationId xmlns:a16="http://schemas.microsoft.com/office/drawing/2014/main" id="{98B40E4E-F05A-4B60-AF78-E6099185D7A2}"/>
                </a:ext>
              </a:extLst>
            </p:cNvPr>
            <p:cNvSpPr txBox="1"/>
            <p:nvPr/>
          </p:nvSpPr>
          <p:spPr>
            <a:xfrm>
              <a:off x="831375" y="4258804"/>
              <a:ext cx="1667510" cy="215178"/>
            </a:xfrm>
            <a:prstGeom prst="rect">
              <a:avLst/>
            </a:prstGeom>
          </p:spPr>
          <p:txBody>
            <a:bodyPr vert="horz" wrap="square" lIns="0" tIns="0" rIns="0" bIns="0" rtlCol="0">
              <a:spAutoFit/>
            </a:bodyPr>
            <a:lstStyle/>
            <a:p>
              <a:pPr marL="9525"/>
              <a:r>
                <a:rPr sz="1600" spc="38" dirty="0">
                  <a:solidFill>
                    <a:srgbClr val="666666"/>
                  </a:solidFill>
                  <a:latin typeface="Trebuchet MS"/>
                  <a:cs typeface="Trebuchet MS"/>
                </a:rPr>
                <a:t>0</a:t>
              </a:r>
              <a:r>
                <a:rPr sz="1600" spc="-60" dirty="0">
                  <a:solidFill>
                    <a:srgbClr val="666666"/>
                  </a:solidFill>
                  <a:latin typeface="Trebuchet MS"/>
                  <a:cs typeface="Trebuchet MS"/>
                </a:rPr>
                <a:t> </a:t>
              </a:r>
              <a:r>
                <a:rPr sz="1600" spc="19" dirty="0">
                  <a:solidFill>
                    <a:srgbClr val="666666"/>
                  </a:solidFill>
                  <a:latin typeface="Trebuchet MS"/>
                  <a:cs typeface="Trebuchet MS"/>
                </a:rPr>
                <a:t>=</a:t>
              </a:r>
              <a:r>
                <a:rPr sz="1600" spc="-60" dirty="0">
                  <a:solidFill>
                    <a:srgbClr val="666666"/>
                  </a:solidFill>
                  <a:latin typeface="Trebuchet MS"/>
                  <a:cs typeface="Trebuchet MS"/>
                </a:rPr>
                <a:t> </a:t>
              </a:r>
              <a:r>
                <a:rPr sz="1600" spc="8" dirty="0">
                  <a:solidFill>
                    <a:srgbClr val="666666"/>
                  </a:solidFill>
                  <a:latin typeface="Trebuchet MS"/>
                  <a:cs typeface="Trebuchet MS"/>
                </a:rPr>
                <a:t>Worst</a:t>
              </a:r>
              <a:r>
                <a:rPr sz="1600" spc="-60" dirty="0">
                  <a:solidFill>
                    <a:srgbClr val="666666"/>
                  </a:solidFill>
                  <a:latin typeface="Trebuchet MS"/>
                  <a:cs typeface="Trebuchet MS"/>
                </a:rPr>
                <a:t> </a:t>
              </a:r>
              <a:r>
                <a:rPr sz="1600" spc="-15" dirty="0">
                  <a:solidFill>
                    <a:srgbClr val="666666"/>
                  </a:solidFill>
                  <a:latin typeface="Trebuchet MS"/>
                  <a:cs typeface="Trebuchet MS"/>
                </a:rPr>
                <a:t>translation</a:t>
              </a:r>
              <a:endParaRPr sz="1600">
                <a:latin typeface="Trebuchet MS"/>
                <a:cs typeface="Trebuchet MS"/>
              </a:endParaRPr>
            </a:p>
          </p:txBody>
        </p:sp>
        <p:sp>
          <p:nvSpPr>
            <p:cNvPr id="25" name="object 43">
              <a:extLst>
                <a:ext uri="{FF2B5EF4-FFF2-40B4-BE49-F238E27FC236}">
                  <a16:creationId xmlns:a16="http://schemas.microsoft.com/office/drawing/2014/main" id="{4444FB76-31D8-4222-9411-1B5926C5F150}"/>
                </a:ext>
              </a:extLst>
            </p:cNvPr>
            <p:cNvSpPr txBox="1"/>
            <p:nvPr/>
          </p:nvSpPr>
          <p:spPr>
            <a:xfrm>
              <a:off x="831375" y="1088204"/>
              <a:ext cx="1771650" cy="215178"/>
            </a:xfrm>
            <a:prstGeom prst="rect">
              <a:avLst/>
            </a:prstGeom>
          </p:spPr>
          <p:txBody>
            <a:bodyPr vert="horz" wrap="square" lIns="0" tIns="0" rIns="0" bIns="0" rtlCol="0">
              <a:spAutoFit/>
            </a:bodyPr>
            <a:lstStyle/>
            <a:p>
              <a:pPr marL="9525"/>
              <a:r>
                <a:rPr sz="1600" spc="38" dirty="0">
                  <a:solidFill>
                    <a:srgbClr val="666666"/>
                  </a:solidFill>
                  <a:latin typeface="Trebuchet MS"/>
                  <a:cs typeface="Trebuchet MS"/>
                </a:rPr>
                <a:t>6</a:t>
              </a:r>
              <a:r>
                <a:rPr sz="1600" spc="-60" dirty="0">
                  <a:solidFill>
                    <a:srgbClr val="666666"/>
                  </a:solidFill>
                  <a:latin typeface="Trebuchet MS"/>
                  <a:cs typeface="Trebuchet MS"/>
                </a:rPr>
                <a:t> </a:t>
              </a:r>
              <a:r>
                <a:rPr sz="1600" spc="19" dirty="0">
                  <a:solidFill>
                    <a:srgbClr val="666666"/>
                  </a:solidFill>
                  <a:latin typeface="Trebuchet MS"/>
                  <a:cs typeface="Trebuchet MS"/>
                </a:rPr>
                <a:t>=</a:t>
              </a:r>
              <a:r>
                <a:rPr sz="1600" spc="-60" dirty="0">
                  <a:solidFill>
                    <a:srgbClr val="666666"/>
                  </a:solidFill>
                  <a:latin typeface="Trebuchet MS"/>
                  <a:cs typeface="Trebuchet MS"/>
                </a:rPr>
                <a:t> </a:t>
              </a:r>
              <a:r>
                <a:rPr sz="1600" spc="-15" dirty="0">
                  <a:solidFill>
                    <a:srgbClr val="666666"/>
                  </a:solidFill>
                  <a:latin typeface="Trebuchet MS"/>
                  <a:cs typeface="Trebuchet MS"/>
                </a:rPr>
                <a:t>Perfect</a:t>
              </a:r>
              <a:r>
                <a:rPr sz="1600" spc="-60" dirty="0">
                  <a:solidFill>
                    <a:srgbClr val="666666"/>
                  </a:solidFill>
                  <a:latin typeface="Trebuchet MS"/>
                  <a:cs typeface="Trebuchet MS"/>
                </a:rPr>
                <a:t> </a:t>
              </a:r>
              <a:r>
                <a:rPr sz="1600" spc="-15" dirty="0">
                  <a:solidFill>
                    <a:srgbClr val="666666"/>
                  </a:solidFill>
                  <a:latin typeface="Trebuchet MS"/>
                  <a:cs typeface="Trebuchet MS"/>
                </a:rPr>
                <a:t>translation</a:t>
              </a:r>
              <a:endParaRPr sz="1600">
                <a:latin typeface="Trebuchet MS"/>
                <a:cs typeface="Trebuchet MS"/>
              </a:endParaRPr>
            </a:p>
          </p:txBody>
        </p:sp>
        <p:sp>
          <p:nvSpPr>
            <p:cNvPr id="26" name="object 45">
              <a:extLst>
                <a:ext uri="{FF2B5EF4-FFF2-40B4-BE49-F238E27FC236}">
                  <a16:creationId xmlns:a16="http://schemas.microsoft.com/office/drawing/2014/main" id="{4009A92B-C604-4272-BE31-9107F141F771}"/>
                </a:ext>
              </a:extLst>
            </p:cNvPr>
            <p:cNvSpPr txBox="1"/>
            <p:nvPr/>
          </p:nvSpPr>
          <p:spPr>
            <a:xfrm>
              <a:off x="576595" y="2036680"/>
              <a:ext cx="215178" cy="1506220"/>
            </a:xfrm>
            <a:prstGeom prst="rect">
              <a:avLst/>
            </a:prstGeom>
          </p:spPr>
          <p:txBody>
            <a:bodyPr vert="vert270" wrap="square" lIns="0" tIns="0" rIns="0" bIns="0" rtlCol="0">
              <a:spAutoFit/>
            </a:bodyPr>
            <a:lstStyle/>
            <a:p>
              <a:pPr marL="9525"/>
              <a:r>
                <a:rPr sz="1600" dirty="0">
                  <a:solidFill>
                    <a:srgbClr val="666666"/>
                  </a:solidFill>
                  <a:latin typeface="Trebuchet MS"/>
                  <a:cs typeface="Trebuchet MS"/>
                </a:rPr>
                <a:t>Translation</a:t>
              </a:r>
              <a:r>
                <a:rPr sz="1600" spc="-60" dirty="0">
                  <a:solidFill>
                    <a:srgbClr val="666666"/>
                  </a:solidFill>
                  <a:latin typeface="Trebuchet MS"/>
                  <a:cs typeface="Trebuchet MS"/>
                </a:rPr>
                <a:t> </a:t>
              </a:r>
              <a:r>
                <a:rPr sz="1600" dirty="0">
                  <a:solidFill>
                    <a:srgbClr val="666666"/>
                  </a:solidFill>
                  <a:latin typeface="Trebuchet MS"/>
                  <a:cs typeface="Trebuchet MS"/>
                </a:rPr>
                <a:t>Quality</a:t>
              </a:r>
              <a:endParaRPr sz="1600">
                <a:latin typeface="Trebuchet MS"/>
                <a:cs typeface="Trebuchet MS"/>
              </a:endParaRPr>
            </a:p>
          </p:txBody>
        </p:sp>
        <p:sp>
          <p:nvSpPr>
            <p:cNvPr id="27" name="object 47">
              <a:extLst>
                <a:ext uri="{FF2B5EF4-FFF2-40B4-BE49-F238E27FC236}">
                  <a16:creationId xmlns:a16="http://schemas.microsoft.com/office/drawing/2014/main" id="{BA82E6B0-D4EE-4266-AD37-F087BFE51B7A}"/>
                </a:ext>
              </a:extLst>
            </p:cNvPr>
            <p:cNvSpPr txBox="1"/>
            <p:nvPr/>
          </p:nvSpPr>
          <p:spPr>
            <a:xfrm>
              <a:off x="4362743" y="1094314"/>
              <a:ext cx="4005579" cy="410632"/>
            </a:xfrm>
            <a:prstGeom prst="rect">
              <a:avLst/>
            </a:prstGeom>
          </p:spPr>
          <p:txBody>
            <a:bodyPr vert="horz" wrap="square" lIns="0" tIns="0" rIns="0" bIns="0" rtlCol="0">
              <a:spAutoFit/>
            </a:bodyPr>
            <a:lstStyle/>
            <a:p>
              <a:pPr marL="261461" indent="-251936">
                <a:lnSpc>
                  <a:spcPts val="1248"/>
                </a:lnSpc>
                <a:buClr>
                  <a:srgbClr val="434343"/>
                </a:buClr>
                <a:buFont typeface="Arial"/>
                <a:buChar char="●"/>
                <a:tabLst>
                  <a:tab pos="261938" algn="l"/>
                </a:tabLst>
              </a:pPr>
              <a:r>
                <a:rPr sz="1600" spc="-8" dirty="0">
                  <a:solidFill>
                    <a:srgbClr val="434343"/>
                  </a:solidFill>
                  <a:latin typeface="Arial"/>
                  <a:cs typeface="Arial"/>
                </a:rPr>
                <a:t>Asian</a:t>
              </a:r>
              <a:r>
                <a:rPr sz="1600" spc="-4" dirty="0">
                  <a:solidFill>
                    <a:srgbClr val="434343"/>
                  </a:solidFill>
                  <a:latin typeface="Arial"/>
                  <a:cs typeface="Arial"/>
                </a:rPr>
                <a:t> </a:t>
              </a:r>
              <a:r>
                <a:rPr sz="1600" dirty="0">
                  <a:solidFill>
                    <a:srgbClr val="434343"/>
                  </a:solidFill>
                  <a:latin typeface="Arial"/>
                  <a:cs typeface="Arial"/>
                </a:rPr>
                <a:t>languages</a:t>
              </a:r>
              <a:r>
                <a:rPr sz="1600" spc="-4" dirty="0">
                  <a:solidFill>
                    <a:srgbClr val="434343"/>
                  </a:solidFill>
                  <a:latin typeface="Arial"/>
                  <a:cs typeface="Arial"/>
                </a:rPr>
                <a:t> </a:t>
              </a:r>
              <a:r>
                <a:rPr sz="1600" dirty="0">
                  <a:solidFill>
                    <a:srgbClr val="434343"/>
                  </a:solidFill>
                  <a:latin typeface="Arial"/>
                  <a:cs typeface="Arial"/>
                </a:rPr>
                <a:t>improved</a:t>
              </a:r>
              <a:r>
                <a:rPr sz="1600" spc="-4" dirty="0">
                  <a:solidFill>
                    <a:srgbClr val="434343"/>
                  </a:solidFill>
                  <a:latin typeface="Arial"/>
                  <a:cs typeface="Arial"/>
                </a:rPr>
                <a:t> </a:t>
              </a:r>
              <a:r>
                <a:rPr sz="1600" spc="-8" dirty="0">
                  <a:solidFill>
                    <a:srgbClr val="434343"/>
                  </a:solidFill>
                  <a:latin typeface="Arial"/>
                  <a:cs typeface="Arial"/>
                </a:rPr>
                <a:t>the</a:t>
              </a:r>
              <a:r>
                <a:rPr sz="1600" spc="-4" dirty="0">
                  <a:solidFill>
                    <a:srgbClr val="434343"/>
                  </a:solidFill>
                  <a:latin typeface="Arial"/>
                  <a:cs typeface="Arial"/>
                </a:rPr>
                <a:t> </a:t>
              </a:r>
              <a:r>
                <a:rPr sz="1600" spc="-8" dirty="0">
                  <a:solidFill>
                    <a:srgbClr val="434343"/>
                  </a:solidFill>
                  <a:latin typeface="Arial"/>
                  <a:cs typeface="Arial"/>
                </a:rPr>
                <a:t>most</a:t>
              </a:r>
              <a:endParaRPr sz="1600">
                <a:latin typeface="Arial"/>
                <a:cs typeface="Arial"/>
              </a:endParaRPr>
            </a:p>
            <a:p>
              <a:pPr marL="261461" marR="3810">
                <a:lnSpc>
                  <a:spcPts val="1238"/>
                </a:lnSpc>
                <a:spcBef>
                  <a:spcPts val="49"/>
                </a:spcBef>
              </a:pPr>
              <a:r>
                <a:rPr sz="1600" spc="-8" dirty="0">
                  <a:solidFill>
                    <a:srgbClr val="FF0000"/>
                  </a:solidFill>
                  <a:latin typeface="Arial"/>
                  <a:cs typeface="Arial"/>
                </a:rPr>
                <a:t>Some</a:t>
              </a:r>
              <a:r>
                <a:rPr sz="1600" spc="-4" dirty="0">
                  <a:solidFill>
                    <a:srgbClr val="FF0000"/>
                  </a:solidFill>
                  <a:latin typeface="Arial"/>
                  <a:cs typeface="Arial"/>
                </a:rPr>
                <a:t> </a:t>
              </a:r>
              <a:r>
                <a:rPr sz="1600" spc="-8" dirty="0">
                  <a:solidFill>
                    <a:srgbClr val="FF0000"/>
                  </a:solidFill>
                  <a:latin typeface="Arial"/>
                  <a:cs typeface="Arial"/>
                </a:rPr>
                <a:t>improvements</a:t>
              </a:r>
              <a:r>
                <a:rPr sz="1600" spc="-4" dirty="0">
                  <a:solidFill>
                    <a:srgbClr val="FF0000"/>
                  </a:solidFill>
                  <a:latin typeface="Arial"/>
                  <a:cs typeface="Arial"/>
                </a:rPr>
                <a:t> </a:t>
              </a:r>
              <a:r>
                <a:rPr sz="1600" dirty="0">
                  <a:solidFill>
                    <a:srgbClr val="FF0000"/>
                  </a:solidFill>
                  <a:latin typeface="Arial"/>
                  <a:cs typeface="Arial"/>
                </a:rPr>
                <a:t>as</a:t>
              </a:r>
              <a:r>
                <a:rPr sz="1600" spc="-4" dirty="0">
                  <a:solidFill>
                    <a:srgbClr val="FF0000"/>
                  </a:solidFill>
                  <a:latin typeface="Arial"/>
                  <a:cs typeface="Arial"/>
                </a:rPr>
                <a:t> </a:t>
              </a:r>
              <a:r>
                <a:rPr sz="1600" dirty="0">
                  <a:solidFill>
                    <a:srgbClr val="FF0000"/>
                  </a:solidFill>
                  <a:latin typeface="Arial"/>
                  <a:cs typeface="Arial"/>
                </a:rPr>
                <a:t>big</a:t>
              </a:r>
              <a:r>
                <a:rPr sz="1600" spc="-4" dirty="0">
                  <a:solidFill>
                    <a:srgbClr val="FF0000"/>
                  </a:solidFill>
                  <a:latin typeface="Arial"/>
                  <a:cs typeface="Arial"/>
                </a:rPr>
                <a:t> </a:t>
              </a:r>
              <a:r>
                <a:rPr sz="1600" dirty="0">
                  <a:solidFill>
                    <a:srgbClr val="FF0000"/>
                  </a:solidFill>
                  <a:latin typeface="Arial"/>
                  <a:cs typeface="Arial"/>
                </a:rPr>
                <a:t>as</a:t>
              </a:r>
              <a:r>
                <a:rPr sz="1600" spc="-4" dirty="0">
                  <a:solidFill>
                    <a:srgbClr val="FF0000"/>
                  </a:solidFill>
                  <a:latin typeface="Arial"/>
                  <a:cs typeface="Arial"/>
                </a:rPr>
                <a:t> </a:t>
              </a:r>
              <a:r>
                <a:rPr sz="1600" spc="-8" dirty="0">
                  <a:solidFill>
                    <a:srgbClr val="FF0000"/>
                  </a:solidFill>
                  <a:latin typeface="Arial"/>
                  <a:cs typeface="Arial"/>
                </a:rPr>
                <a:t>last</a:t>
              </a:r>
              <a:r>
                <a:rPr sz="1600" spc="-4" dirty="0">
                  <a:solidFill>
                    <a:srgbClr val="FF0000"/>
                  </a:solidFill>
                  <a:latin typeface="Arial"/>
                  <a:cs typeface="Arial"/>
                </a:rPr>
                <a:t> </a:t>
              </a:r>
              <a:r>
                <a:rPr sz="1600" dirty="0">
                  <a:solidFill>
                    <a:srgbClr val="FF0000"/>
                  </a:solidFill>
                  <a:latin typeface="Arial"/>
                  <a:cs typeface="Arial"/>
                </a:rPr>
                <a:t>10</a:t>
              </a:r>
              <a:r>
                <a:rPr sz="1600" spc="-4" dirty="0">
                  <a:solidFill>
                    <a:srgbClr val="FF0000"/>
                  </a:solidFill>
                  <a:latin typeface="Arial"/>
                  <a:cs typeface="Arial"/>
                </a:rPr>
                <a:t> </a:t>
              </a:r>
              <a:r>
                <a:rPr sz="1600" dirty="0">
                  <a:solidFill>
                    <a:srgbClr val="FF0000"/>
                  </a:solidFill>
                  <a:latin typeface="Arial"/>
                  <a:cs typeface="Arial"/>
                </a:rPr>
                <a:t>years</a:t>
              </a:r>
              <a:r>
                <a:rPr sz="1600" spc="-4" dirty="0">
                  <a:solidFill>
                    <a:srgbClr val="FF0000"/>
                  </a:solidFill>
                  <a:latin typeface="Arial"/>
                  <a:cs typeface="Arial"/>
                </a:rPr>
                <a:t> </a:t>
              </a:r>
              <a:r>
                <a:rPr sz="1600" spc="-8" dirty="0">
                  <a:solidFill>
                    <a:srgbClr val="FF0000"/>
                  </a:solidFill>
                  <a:latin typeface="Arial"/>
                  <a:cs typeface="Arial"/>
                </a:rPr>
                <a:t>of improvements</a:t>
              </a:r>
              <a:r>
                <a:rPr sz="1600" spc="-4" dirty="0">
                  <a:solidFill>
                    <a:srgbClr val="FF0000"/>
                  </a:solidFill>
                  <a:latin typeface="Arial"/>
                  <a:cs typeface="Arial"/>
                </a:rPr>
                <a:t> </a:t>
              </a:r>
              <a:r>
                <a:rPr sz="1600" dirty="0">
                  <a:solidFill>
                    <a:srgbClr val="FF0000"/>
                  </a:solidFill>
                  <a:latin typeface="Arial"/>
                  <a:cs typeface="Arial"/>
                </a:rPr>
                <a:t>combined</a:t>
              </a:r>
              <a:endParaRPr sz="1600">
                <a:latin typeface="Arial"/>
                <a:cs typeface="Arial"/>
              </a:endParaRPr>
            </a:p>
          </p:txBody>
        </p:sp>
      </p:grpSp>
    </p:spTree>
    <p:extLst>
      <p:ext uri="{BB962C8B-B14F-4D97-AF65-F5344CB8AC3E}">
        <p14:creationId xmlns:p14="http://schemas.microsoft.com/office/powerpoint/2010/main" val="3163414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379434-4465-4F4A-8E24-5193E742DDC1}"/>
              </a:ext>
            </a:extLst>
          </p:cNvPr>
          <p:cNvSpPr>
            <a:spLocks noGrp="1"/>
          </p:cNvSpPr>
          <p:nvPr>
            <p:ph type="title"/>
          </p:nvPr>
        </p:nvSpPr>
        <p:spPr/>
        <p:txBody>
          <a:bodyPr/>
          <a:lstStyle/>
          <a:p>
            <a:r>
              <a:rPr lang="en-US" altLang="zh-CN" dirty="0"/>
              <a:t>Relative Error Reduction</a:t>
            </a:r>
            <a:endParaRPr lang="zh-CN" altLang="en-US" dirty="0"/>
          </a:p>
        </p:txBody>
      </p:sp>
      <p:sp>
        <p:nvSpPr>
          <p:cNvPr id="4" name="object 6">
            <a:extLst>
              <a:ext uri="{FF2B5EF4-FFF2-40B4-BE49-F238E27FC236}">
                <a16:creationId xmlns:a16="http://schemas.microsoft.com/office/drawing/2014/main" id="{5305342F-B04E-49A7-81D4-DC7051C9A5C8}"/>
              </a:ext>
            </a:extLst>
          </p:cNvPr>
          <p:cNvSpPr/>
          <p:nvPr/>
        </p:nvSpPr>
        <p:spPr>
          <a:xfrm>
            <a:off x="467544" y="1556792"/>
            <a:ext cx="8179407" cy="4740716"/>
          </a:xfrm>
          <a:prstGeom prst="rect">
            <a:avLst/>
          </a:prstGeom>
          <a:blipFill>
            <a:blip r:embed="rId2"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3121136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9BF537F-C155-4A1F-80A5-DF7C8B76CA18}"/>
              </a:ext>
            </a:extLst>
          </p:cNvPr>
          <p:cNvSpPr>
            <a:spLocks noGrp="1"/>
          </p:cNvSpPr>
          <p:nvPr>
            <p:ph type="title"/>
          </p:nvPr>
        </p:nvSpPr>
        <p:spPr/>
        <p:txBody>
          <a:bodyPr/>
          <a:lstStyle/>
          <a:p>
            <a:r>
              <a:rPr lang="en-US" altLang="zh-CN" cap="none" dirty="0"/>
              <a:t>Recent Advances of NMT</a:t>
            </a:r>
            <a:endParaRPr lang="zh-CN" altLang="en-US" cap="none" dirty="0"/>
          </a:p>
        </p:txBody>
      </p:sp>
      <p:sp>
        <p:nvSpPr>
          <p:cNvPr id="5" name="文本占位符 4">
            <a:extLst>
              <a:ext uri="{FF2B5EF4-FFF2-40B4-BE49-F238E27FC236}">
                <a16:creationId xmlns:a16="http://schemas.microsoft.com/office/drawing/2014/main" id="{B7C22B4A-B7AF-49C8-8621-3E07BFCBF99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10532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1699" y="1012376"/>
            <a:ext cx="8521065" cy="427040"/>
          </a:xfrm>
          <a:prstGeom prst="rect">
            <a:avLst/>
          </a:prstGeom>
          <a:noFill/>
        </p:spPr>
        <p:txBody>
          <a:bodyPr vert="horz" wrap="square" lIns="0" tIns="0" rIns="0" bIns="0" rtlCol="0">
            <a:spAutoFit/>
          </a:bodyPr>
          <a:lstStyle/>
          <a:p>
            <a:pPr marL="2679633"/>
            <a:r>
              <a:rPr sz="2775" spc="130" dirty="0">
                <a:solidFill>
                  <a:srgbClr val="212121"/>
                </a:solidFill>
                <a:latin typeface="Gill Sans MT"/>
                <a:cs typeface="Gill Sans MT"/>
              </a:rPr>
              <a:t>This</a:t>
            </a:r>
            <a:r>
              <a:rPr sz="2775" spc="-90" dirty="0">
                <a:solidFill>
                  <a:srgbClr val="212121"/>
                </a:solidFill>
                <a:latin typeface="Gill Sans MT"/>
                <a:cs typeface="Gill Sans MT"/>
              </a:rPr>
              <a:t> </a:t>
            </a:r>
            <a:r>
              <a:rPr sz="2775" spc="175" dirty="0">
                <a:solidFill>
                  <a:srgbClr val="212121"/>
                </a:solidFill>
                <a:latin typeface="Gill Sans MT"/>
                <a:cs typeface="Gill Sans MT"/>
              </a:rPr>
              <a:t>does</a:t>
            </a:r>
            <a:r>
              <a:rPr sz="2775" spc="-90" dirty="0">
                <a:solidFill>
                  <a:srgbClr val="212121"/>
                </a:solidFill>
                <a:latin typeface="Gill Sans MT"/>
                <a:cs typeface="Gill Sans MT"/>
              </a:rPr>
              <a:t> </a:t>
            </a:r>
            <a:r>
              <a:rPr sz="2775" spc="50" dirty="0">
                <a:solidFill>
                  <a:srgbClr val="212121"/>
                </a:solidFill>
                <a:latin typeface="Gill Sans MT"/>
                <a:cs typeface="Gill Sans MT"/>
              </a:rPr>
              <a:t>not</a:t>
            </a:r>
            <a:r>
              <a:rPr sz="2775" spc="-90" dirty="0">
                <a:solidFill>
                  <a:srgbClr val="212121"/>
                </a:solidFill>
                <a:latin typeface="Gill Sans MT"/>
                <a:cs typeface="Gill Sans MT"/>
              </a:rPr>
              <a:t> </a:t>
            </a:r>
            <a:r>
              <a:rPr sz="2775" spc="175" dirty="0">
                <a:solidFill>
                  <a:srgbClr val="212121"/>
                </a:solidFill>
                <a:latin typeface="Gill Sans MT"/>
                <a:cs typeface="Gill Sans MT"/>
              </a:rPr>
              <a:t>scale!</a:t>
            </a:r>
            <a:endParaRPr sz="2775" dirty="0">
              <a:latin typeface="Gill Sans MT"/>
              <a:cs typeface="Gill Sans MT"/>
            </a:endParaRPr>
          </a:p>
        </p:txBody>
      </p:sp>
      <p:sp>
        <p:nvSpPr>
          <p:cNvPr id="5" name="object 5"/>
          <p:cNvSpPr/>
          <p:nvPr/>
        </p:nvSpPr>
        <p:spPr>
          <a:xfrm>
            <a:off x="612475" y="2200624"/>
            <a:ext cx="2357120" cy="3120390"/>
          </a:xfrm>
          <a:custGeom>
            <a:avLst/>
            <a:gdLst/>
            <a:ahLst/>
            <a:cxnLst/>
            <a:rect l="l" t="t" r="r" b="b"/>
            <a:pathLst>
              <a:path w="2357120" h="3120390">
                <a:moveTo>
                  <a:pt x="0" y="0"/>
                </a:moveTo>
                <a:lnTo>
                  <a:pt x="2356799" y="0"/>
                </a:lnTo>
                <a:lnTo>
                  <a:pt x="2356799" y="3120299"/>
                </a:lnTo>
                <a:lnTo>
                  <a:pt x="0" y="3120299"/>
                </a:lnTo>
                <a:lnTo>
                  <a:pt x="0" y="0"/>
                </a:lnTo>
                <a:close/>
              </a:path>
            </a:pathLst>
          </a:custGeom>
          <a:ln w="19049">
            <a:solidFill>
              <a:srgbClr val="48818A"/>
            </a:solidFill>
          </a:ln>
        </p:spPr>
        <p:txBody>
          <a:bodyPr wrap="square" lIns="0" tIns="0" rIns="0" bIns="0" rtlCol="0"/>
          <a:lstStyle/>
          <a:p>
            <a:endParaRPr sz="1350"/>
          </a:p>
        </p:txBody>
      </p:sp>
      <p:sp>
        <p:nvSpPr>
          <p:cNvPr id="7" name="object 7"/>
          <p:cNvSpPr/>
          <p:nvPr/>
        </p:nvSpPr>
        <p:spPr>
          <a:xfrm>
            <a:off x="3407023" y="2200624"/>
            <a:ext cx="2357120" cy="3120390"/>
          </a:xfrm>
          <a:custGeom>
            <a:avLst/>
            <a:gdLst/>
            <a:ahLst/>
            <a:cxnLst/>
            <a:rect l="l" t="t" r="r" b="b"/>
            <a:pathLst>
              <a:path w="2357120" h="3120390">
                <a:moveTo>
                  <a:pt x="0" y="0"/>
                </a:moveTo>
                <a:lnTo>
                  <a:pt x="2356799" y="0"/>
                </a:lnTo>
                <a:lnTo>
                  <a:pt x="2356799" y="3120299"/>
                </a:lnTo>
                <a:lnTo>
                  <a:pt x="0" y="3120299"/>
                </a:lnTo>
                <a:lnTo>
                  <a:pt x="0" y="0"/>
                </a:lnTo>
                <a:close/>
              </a:path>
            </a:pathLst>
          </a:custGeom>
          <a:ln w="19049">
            <a:solidFill>
              <a:srgbClr val="D85527"/>
            </a:solidFill>
          </a:ln>
        </p:spPr>
        <p:txBody>
          <a:bodyPr wrap="square" lIns="0" tIns="0" rIns="0" bIns="0" rtlCol="0"/>
          <a:lstStyle/>
          <a:p>
            <a:endParaRPr sz="1350"/>
          </a:p>
        </p:txBody>
      </p:sp>
      <p:sp>
        <p:nvSpPr>
          <p:cNvPr id="8" name="object 8"/>
          <p:cNvSpPr/>
          <p:nvPr/>
        </p:nvSpPr>
        <p:spPr>
          <a:xfrm>
            <a:off x="958357" y="1857337"/>
            <a:ext cx="1602740" cy="709295"/>
          </a:xfrm>
          <a:custGeom>
            <a:avLst/>
            <a:gdLst/>
            <a:ahLst/>
            <a:cxnLst/>
            <a:rect l="l" t="t" r="r" b="b"/>
            <a:pathLst>
              <a:path w="1602739" h="709294">
                <a:moveTo>
                  <a:pt x="0" y="0"/>
                </a:moveTo>
                <a:lnTo>
                  <a:pt x="1602299" y="0"/>
                </a:lnTo>
                <a:lnTo>
                  <a:pt x="1602299" y="708899"/>
                </a:lnTo>
                <a:lnTo>
                  <a:pt x="0" y="708899"/>
                </a:lnTo>
                <a:lnTo>
                  <a:pt x="0" y="0"/>
                </a:lnTo>
                <a:close/>
              </a:path>
            </a:pathLst>
          </a:custGeom>
          <a:solidFill>
            <a:srgbClr val="FFFFFF"/>
          </a:solidFill>
        </p:spPr>
        <p:txBody>
          <a:bodyPr wrap="square" lIns="0" tIns="0" rIns="0" bIns="0" rtlCol="0"/>
          <a:lstStyle/>
          <a:p>
            <a:endParaRPr sz="1350"/>
          </a:p>
        </p:txBody>
      </p:sp>
      <p:sp>
        <p:nvSpPr>
          <p:cNvPr id="10" name="object 10"/>
          <p:cNvSpPr txBox="1"/>
          <p:nvPr/>
        </p:nvSpPr>
        <p:spPr>
          <a:xfrm>
            <a:off x="874016" y="2946040"/>
            <a:ext cx="1769745" cy="1640193"/>
          </a:xfrm>
          <a:prstGeom prst="rect">
            <a:avLst/>
          </a:prstGeom>
        </p:spPr>
        <p:txBody>
          <a:bodyPr vert="horz" wrap="square" lIns="0" tIns="0" rIns="0" bIns="0" rtlCol="0">
            <a:spAutoFit/>
          </a:bodyPr>
          <a:lstStyle/>
          <a:p>
            <a:pPr algn="ctr">
              <a:lnSpc>
                <a:spcPct val="100000"/>
              </a:lnSpc>
            </a:pPr>
            <a:r>
              <a:rPr sz="4575" b="1" spc="-25" dirty="0">
                <a:solidFill>
                  <a:srgbClr val="48818A"/>
                </a:solidFill>
                <a:latin typeface="Trebuchet MS"/>
                <a:cs typeface="Trebuchet MS"/>
              </a:rPr>
              <a:t>2-3</a:t>
            </a:r>
            <a:endParaRPr sz="4575">
              <a:latin typeface="Trebuchet MS"/>
              <a:cs typeface="Trebuchet MS"/>
            </a:endParaRPr>
          </a:p>
          <a:p>
            <a:pPr marL="12065" marR="5080" algn="ctr">
              <a:spcBef>
                <a:spcPts val="65"/>
              </a:spcBef>
            </a:pPr>
            <a:r>
              <a:rPr sz="3000" b="1" spc="-35" dirty="0">
                <a:solidFill>
                  <a:srgbClr val="48818A"/>
                </a:solidFill>
                <a:latin typeface="Trebuchet MS"/>
                <a:cs typeface="Trebuchet MS"/>
              </a:rPr>
              <a:t>weeks</a:t>
            </a:r>
            <a:r>
              <a:rPr sz="3000" b="1" spc="-160" dirty="0">
                <a:solidFill>
                  <a:srgbClr val="48818A"/>
                </a:solidFill>
                <a:latin typeface="Trebuchet MS"/>
                <a:cs typeface="Trebuchet MS"/>
              </a:rPr>
              <a:t> </a:t>
            </a:r>
            <a:r>
              <a:rPr sz="3000" b="1" spc="-130" dirty="0">
                <a:solidFill>
                  <a:srgbClr val="48818A"/>
                </a:solidFill>
                <a:latin typeface="Trebuchet MS"/>
                <a:cs typeface="Trebuchet MS"/>
              </a:rPr>
              <a:t>per</a:t>
            </a:r>
            <a:r>
              <a:rPr sz="3000" b="1" spc="-75" dirty="0">
                <a:solidFill>
                  <a:srgbClr val="48818A"/>
                </a:solidFill>
                <a:latin typeface="Trebuchet MS"/>
                <a:cs typeface="Trebuchet MS"/>
              </a:rPr>
              <a:t> </a:t>
            </a:r>
            <a:r>
              <a:rPr sz="3000" b="1" spc="-55" dirty="0">
                <a:solidFill>
                  <a:srgbClr val="48818A"/>
                </a:solidFill>
                <a:latin typeface="Trebuchet MS"/>
                <a:cs typeface="Trebuchet MS"/>
              </a:rPr>
              <a:t>model</a:t>
            </a:r>
            <a:endParaRPr sz="3000">
              <a:latin typeface="Trebuchet MS"/>
              <a:cs typeface="Trebuchet MS"/>
            </a:endParaRPr>
          </a:p>
        </p:txBody>
      </p:sp>
      <p:sp>
        <p:nvSpPr>
          <p:cNvPr id="11" name="object 11"/>
          <p:cNvSpPr/>
          <p:nvPr/>
        </p:nvSpPr>
        <p:spPr>
          <a:xfrm>
            <a:off x="3752929" y="1857337"/>
            <a:ext cx="1602740" cy="709295"/>
          </a:xfrm>
          <a:custGeom>
            <a:avLst/>
            <a:gdLst/>
            <a:ahLst/>
            <a:cxnLst/>
            <a:rect l="l" t="t" r="r" b="b"/>
            <a:pathLst>
              <a:path w="1602739" h="709294">
                <a:moveTo>
                  <a:pt x="0" y="0"/>
                </a:moveTo>
                <a:lnTo>
                  <a:pt x="1602299" y="0"/>
                </a:lnTo>
                <a:lnTo>
                  <a:pt x="1602299" y="708899"/>
                </a:lnTo>
                <a:lnTo>
                  <a:pt x="0" y="708899"/>
                </a:lnTo>
                <a:lnTo>
                  <a:pt x="0" y="0"/>
                </a:lnTo>
                <a:close/>
              </a:path>
            </a:pathLst>
          </a:custGeom>
          <a:solidFill>
            <a:srgbClr val="FFFFFF"/>
          </a:solidFill>
        </p:spPr>
        <p:txBody>
          <a:bodyPr wrap="square" lIns="0" tIns="0" rIns="0" bIns="0" rtlCol="0"/>
          <a:lstStyle/>
          <a:p>
            <a:endParaRPr sz="1350"/>
          </a:p>
        </p:txBody>
      </p:sp>
      <p:sp>
        <p:nvSpPr>
          <p:cNvPr id="12" name="object 12"/>
          <p:cNvSpPr txBox="1"/>
          <p:nvPr/>
        </p:nvSpPr>
        <p:spPr>
          <a:xfrm>
            <a:off x="1044859" y="1882095"/>
            <a:ext cx="4223385" cy="723531"/>
          </a:xfrm>
          <a:prstGeom prst="rect">
            <a:avLst/>
          </a:prstGeom>
        </p:spPr>
        <p:txBody>
          <a:bodyPr vert="horz" wrap="square" lIns="0" tIns="0" rIns="0" bIns="0" rtlCol="0">
            <a:spAutoFit/>
          </a:bodyPr>
          <a:lstStyle/>
          <a:p>
            <a:pPr marL="356226" marR="5080" indent="-344162">
              <a:lnSpc>
                <a:spcPct val="100699"/>
              </a:lnSpc>
              <a:tabLst>
                <a:tab pos="2806630" algn="l"/>
                <a:tab pos="3110153" algn="l"/>
              </a:tabLst>
            </a:pPr>
            <a:r>
              <a:rPr sz="2400" b="1" spc="50" dirty="0">
                <a:solidFill>
                  <a:srgbClr val="48818A"/>
                </a:solidFill>
                <a:latin typeface="Trebuchet MS"/>
                <a:cs typeface="Trebuchet MS"/>
              </a:rPr>
              <a:t>TRAINING	</a:t>
            </a:r>
            <a:r>
              <a:rPr sz="2400" b="1" spc="50" dirty="0">
                <a:solidFill>
                  <a:srgbClr val="D85527"/>
                </a:solidFill>
                <a:latin typeface="Trebuchet MS"/>
                <a:cs typeface="Trebuchet MS"/>
              </a:rPr>
              <a:t>TRAINING</a:t>
            </a:r>
            <a:r>
              <a:rPr sz="2400" b="1" spc="25" dirty="0">
                <a:solidFill>
                  <a:srgbClr val="D85527"/>
                </a:solidFill>
                <a:latin typeface="Trebuchet MS"/>
                <a:cs typeface="Trebuchet MS"/>
              </a:rPr>
              <a:t> </a:t>
            </a:r>
            <a:r>
              <a:rPr sz="2400" b="1" spc="75" dirty="0">
                <a:solidFill>
                  <a:srgbClr val="48818A"/>
                </a:solidFill>
                <a:latin typeface="Trebuchet MS"/>
                <a:cs typeface="Trebuchet MS"/>
              </a:rPr>
              <a:t>TIME		</a:t>
            </a:r>
            <a:r>
              <a:rPr sz="2400" b="1" spc="45" dirty="0">
                <a:solidFill>
                  <a:srgbClr val="D85527"/>
                </a:solidFill>
                <a:latin typeface="Trebuchet MS"/>
                <a:cs typeface="Trebuchet MS"/>
              </a:rPr>
              <a:t>DATA</a:t>
            </a:r>
            <a:endParaRPr sz="2400">
              <a:latin typeface="Trebuchet MS"/>
              <a:cs typeface="Trebuchet MS"/>
            </a:endParaRPr>
          </a:p>
        </p:txBody>
      </p:sp>
      <p:sp>
        <p:nvSpPr>
          <p:cNvPr id="14" name="object 14"/>
          <p:cNvSpPr txBox="1"/>
          <p:nvPr/>
        </p:nvSpPr>
        <p:spPr>
          <a:xfrm>
            <a:off x="3654711" y="3141302"/>
            <a:ext cx="1859280" cy="1499128"/>
          </a:xfrm>
          <a:prstGeom prst="rect">
            <a:avLst/>
          </a:prstGeom>
        </p:spPr>
        <p:txBody>
          <a:bodyPr vert="horz" wrap="square" lIns="0" tIns="0" rIns="0" bIns="0" rtlCol="0">
            <a:spAutoFit/>
          </a:bodyPr>
          <a:lstStyle/>
          <a:p>
            <a:pPr marL="12700"/>
            <a:r>
              <a:rPr sz="4575" b="1" spc="25" dirty="0">
                <a:solidFill>
                  <a:srgbClr val="D85527"/>
                </a:solidFill>
                <a:latin typeface="Trebuchet MS"/>
                <a:cs typeface="Trebuchet MS"/>
              </a:rPr>
              <a:t>100M+</a:t>
            </a:r>
            <a:endParaRPr sz="4575">
              <a:latin typeface="Trebuchet MS"/>
              <a:cs typeface="Trebuchet MS"/>
            </a:endParaRPr>
          </a:p>
          <a:p>
            <a:pPr marL="69848">
              <a:spcBef>
                <a:spcPts val="2580"/>
              </a:spcBef>
            </a:pPr>
            <a:r>
              <a:rPr sz="3000" b="1" spc="-130" dirty="0">
                <a:solidFill>
                  <a:srgbClr val="D85527"/>
                </a:solidFill>
                <a:latin typeface="Trebuchet MS"/>
                <a:cs typeface="Trebuchet MS"/>
              </a:rPr>
              <a:t>per</a:t>
            </a:r>
            <a:r>
              <a:rPr sz="3000" b="1" spc="-160" dirty="0">
                <a:solidFill>
                  <a:srgbClr val="D85527"/>
                </a:solidFill>
                <a:latin typeface="Trebuchet MS"/>
                <a:cs typeface="Trebuchet MS"/>
              </a:rPr>
              <a:t> </a:t>
            </a:r>
            <a:r>
              <a:rPr sz="3000" b="1" spc="-55" dirty="0">
                <a:solidFill>
                  <a:srgbClr val="D85527"/>
                </a:solidFill>
                <a:latin typeface="Trebuchet MS"/>
                <a:cs typeface="Trebuchet MS"/>
              </a:rPr>
              <a:t>model</a:t>
            </a:r>
            <a:endParaRPr sz="3000">
              <a:latin typeface="Trebuchet MS"/>
              <a:cs typeface="Trebuchet MS"/>
            </a:endParaRPr>
          </a:p>
        </p:txBody>
      </p:sp>
      <p:sp>
        <p:nvSpPr>
          <p:cNvPr id="16" name="object 16"/>
          <p:cNvSpPr/>
          <p:nvPr/>
        </p:nvSpPr>
        <p:spPr>
          <a:xfrm>
            <a:off x="6257929" y="2200616"/>
            <a:ext cx="2357120" cy="3120390"/>
          </a:xfrm>
          <a:custGeom>
            <a:avLst/>
            <a:gdLst/>
            <a:ahLst/>
            <a:cxnLst/>
            <a:rect l="l" t="t" r="r" b="b"/>
            <a:pathLst>
              <a:path w="2357120" h="3120390">
                <a:moveTo>
                  <a:pt x="0" y="0"/>
                </a:moveTo>
                <a:lnTo>
                  <a:pt x="2356799" y="0"/>
                </a:lnTo>
                <a:lnTo>
                  <a:pt x="2356799" y="3120300"/>
                </a:lnTo>
                <a:lnTo>
                  <a:pt x="0" y="3120300"/>
                </a:lnTo>
                <a:lnTo>
                  <a:pt x="0" y="0"/>
                </a:lnTo>
                <a:close/>
              </a:path>
            </a:pathLst>
          </a:custGeom>
          <a:ln w="19049">
            <a:solidFill>
              <a:srgbClr val="34A853"/>
            </a:solidFill>
          </a:ln>
        </p:spPr>
        <p:txBody>
          <a:bodyPr wrap="square" lIns="0" tIns="0" rIns="0" bIns="0" rtlCol="0"/>
          <a:lstStyle/>
          <a:p>
            <a:endParaRPr sz="1350"/>
          </a:p>
        </p:txBody>
      </p:sp>
      <p:sp>
        <p:nvSpPr>
          <p:cNvPr id="17" name="object 17"/>
          <p:cNvSpPr/>
          <p:nvPr/>
        </p:nvSpPr>
        <p:spPr>
          <a:xfrm>
            <a:off x="6603835" y="1857328"/>
            <a:ext cx="1602740" cy="709295"/>
          </a:xfrm>
          <a:custGeom>
            <a:avLst/>
            <a:gdLst/>
            <a:ahLst/>
            <a:cxnLst/>
            <a:rect l="l" t="t" r="r" b="b"/>
            <a:pathLst>
              <a:path w="1602740" h="709294">
                <a:moveTo>
                  <a:pt x="0" y="0"/>
                </a:moveTo>
                <a:lnTo>
                  <a:pt x="1602299" y="0"/>
                </a:lnTo>
                <a:lnTo>
                  <a:pt x="1602299" y="708900"/>
                </a:lnTo>
                <a:lnTo>
                  <a:pt x="0" y="708900"/>
                </a:lnTo>
                <a:lnTo>
                  <a:pt x="0" y="0"/>
                </a:lnTo>
                <a:close/>
              </a:path>
            </a:pathLst>
          </a:custGeom>
          <a:solidFill>
            <a:srgbClr val="FFFFFF"/>
          </a:solidFill>
        </p:spPr>
        <p:txBody>
          <a:bodyPr wrap="square" lIns="0" tIns="0" rIns="0" bIns="0" rtlCol="0"/>
          <a:lstStyle/>
          <a:p>
            <a:endParaRPr sz="1350"/>
          </a:p>
        </p:txBody>
      </p:sp>
      <p:sp>
        <p:nvSpPr>
          <p:cNvPr id="18" name="object 18"/>
          <p:cNvSpPr txBox="1"/>
          <p:nvPr/>
        </p:nvSpPr>
        <p:spPr>
          <a:xfrm>
            <a:off x="6792583" y="2067823"/>
            <a:ext cx="1223645" cy="369332"/>
          </a:xfrm>
          <a:prstGeom prst="rect">
            <a:avLst/>
          </a:prstGeom>
        </p:spPr>
        <p:txBody>
          <a:bodyPr vert="horz" wrap="square" lIns="0" tIns="0" rIns="0" bIns="0" rtlCol="0">
            <a:spAutoFit/>
          </a:bodyPr>
          <a:lstStyle/>
          <a:p>
            <a:pPr marL="12700"/>
            <a:r>
              <a:rPr sz="2400" b="1" spc="70" dirty="0">
                <a:solidFill>
                  <a:srgbClr val="34A853"/>
                </a:solidFill>
                <a:latin typeface="Trebuchet MS"/>
                <a:cs typeface="Trebuchet MS"/>
              </a:rPr>
              <a:t>MODELS</a:t>
            </a:r>
            <a:endParaRPr sz="2400">
              <a:latin typeface="Trebuchet MS"/>
              <a:cs typeface="Trebuchet MS"/>
            </a:endParaRPr>
          </a:p>
        </p:txBody>
      </p:sp>
      <p:sp>
        <p:nvSpPr>
          <p:cNvPr id="20" name="object 20"/>
          <p:cNvSpPr txBox="1"/>
          <p:nvPr/>
        </p:nvSpPr>
        <p:spPr>
          <a:xfrm>
            <a:off x="6619834" y="3474121"/>
            <a:ext cx="1633220" cy="704039"/>
          </a:xfrm>
          <a:prstGeom prst="rect">
            <a:avLst/>
          </a:prstGeom>
        </p:spPr>
        <p:txBody>
          <a:bodyPr vert="horz" wrap="square" lIns="0" tIns="0" rIns="0" bIns="0" rtlCol="0">
            <a:spAutoFit/>
          </a:bodyPr>
          <a:lstStyle/>
          <a:p>
            <a:pPr marL="12700"/>
            <a:r>
              <a:rPr sz="4575" b="1" dirty="0">
                <a:solidFill>
                  <a:srgbClr val="34A853"/>
                </a:solidFill>
                <a:latin typeface="Trebuchet MS"/>
                <a:cs typeface="Trebuchet MS"/>
              </a:rPr>
              <a:t>~10</a:t>
            </a:r>
            <a:r>
              <a:rPr sz="4575" b="1" spc="10" dirty="0">
                <a:solidFill>
                  <a:srgbClr val="34A853"/>
                </a:solidFill>
                <a:latin typeface="Trebuchet MS"/>
                <a:cs typeface="Trebuchet MS"/>
              </a:rPr>
              <a:t>3</a:t>
            </a:r>
            <a:r>
              <a:rPr sz="4575" b="1" spc="-60" baseline="30965" dirty="0">
                <a:solidFill>
                  <a:srgbClr val="34A853"/>
                </a:solidFill>
                <a:latin typeface="Trebuchet MS"/>
                <a:cs typeface="Trebuchet MS"/>
              </a:rPr>
              <a:t>2</a:t>
            </a:r>
            <a:endParaRPr sz="4575" baseline="30965">
              <a:latin typeface="Trebuchet MS"/>
              <a:cs typeface="Trebuchet MS"/>
            </a:endParaRPr>
          </a:p>
        </p:txBody>
      </p:sp>
    </p:spTree>
    <p:extLst>
      <p:ext uri="{BB962C8B-B14F-4D97-AF65-F5344CB8AC3E}">
        <p14:creationId xmlns:p14="http://schemas.microsoft.com/office/powerpoint/2010/main" val="3129381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Multilingual Model</a:t>
            </a:r>
            <a:endParaRPr lang="zh-CN" altLang="en-US" dirty="0"/>
          </a:p>
        </p:txBody>
      </p:sp>
      <p:sp>
        <p:nvSpPr>
          <p:cNvPr id="3" name="内容占位符 2"/>
          <p:cNvSpPr>
            <a:spLocks noGrp="1"/>
          </p:cNvSpPr>
          <p:nvPr>
            <p:ph idx="1"/>
          </p:nvPr>
        </p:nvSpPr>
        <p:spPr/>
        <p:txBody>
          <a:bodyPr/>
          <a:lstStyle/>
          <a:p>
            <a:r>
              <a:rPr lang="en-US" altLang="zh-CN" dirty="0"/>
              <a:t>Model several language pairs in single model</a:t>
            </a:r>
          </a:p>
          <a:p>
            <a:pPr lvl="1"/>
            <a:r>
              <a:rPr lang="en-US" altLang="zh-CN" dirty="0"/>
              <a:t>surprisingly this worked!</a:t>
            </a:r>
          </a:p>
          <a:p>
            <a:r>
              <a:rPr lang="en-US" altLang="zh-CN" dirty="0"/>
              <a:t>Prepend source with additional token to indicate target language</a:t>
            </a:r>
          </a:p>
          <a:p>
            <a:pPr lvl="1"/>
            <a:r>
              <a:rPr lang="en-US" altLang="zh-CN" dirty="0"/>
              <a:t>Translate to Spanish:</a:t>
            </a:r>
          </a:p>
          <a:p>
            <a:pPr lvl="2"/>
            <a:r>
              <a:rPr lang="en-US" altLang="zh-CN" dirty="0"/>
              <a:t>&lt;</a:t>
            </a:r>
            <a:r>
              <a:rPr lang="en-US" altLang="zh-CN" dirty="0" err="1"/>
              <a:t>2es</a:t>
            </a:r>
            <a:r>
              <a:rPr lang="en-US" altLang="zh-CN" dirty="0"/>
              <a:t>&gt; How are you &lt;/s&gt;  -&gt; </a:t>
            </a:r>
            <a:r>
              <a:rPr lang="en-US" altLang="zh-CN" dirty="0" err="1"/>
              <a:t>Cómo</a:t>
            </a:r>
            <a:r>
              <a:rPr lang="en-US" altLang="zh-CN" dirty="0"/>
              <a:t> </a:t>
            </a:r>
            <a:r>
              <a:rPr lang="en-US" altLang="zh-CN" dirty="0" err="1"/>
              <a:t>estás</a:t>
            </a:r>
            <a:r>
              <a:rPr lang="en-US" altLang="zh-CN" dirty="0"/>
              <a:t> &lt;/s&gt;</a:t>
            </a:r>
          </a:p>
          <a:p>
            <a:pPr lvl="1"/>
            <a:r>
              <a:rPr lang="en-US" altLang="zh-CN" dirty="0"/>
              <a:t>Translate to English:</a:t>
            </a:r>
          </a:p>
          <a:p>
            <a:pPr lvl="2"/>
            <a:r>
              <a:rPr lang="en-US" altLang="zh-CN" dirty="0"/>
              <a:t>&lt;</a:t>
            </a:r>
            <a:r>
              <a:rPr lang="en-US" altLang="zh-CN" dirty="0" err="1"/>
              <a:t>2en</a:t>
            </a:r>
            <a:r>
              <a:rPr lang="en-US" altLang="zh-CN" dirty="0"/>
              <a:t>&gt; Como </a:t>
            </a:r>
            <a:r>
              <a:rPr lang="en-US" altLang="zh-CN" dirty="0" err="1"/>
              <a:t>estás</a:t>
            </a:r>
            <a:r>
              <a:rPr lang="en-US" altLang="zh-CN" dirty="0"/>
              <a:t> &lt;/s&gt; -&gt;  How are you &lt;/s&gt;</a:t>
            </a:r>
          </a:p>
          <a:p>
            <a:endParaRPr lang="en-US" altLang="zh-CN" b="1" dirty="0"/>
          </a:p>
          <a:p>
            <a:r>
              <a:rPr lang="en-US" altLang="zh-CN" b="1" dirty="0">
                <a:solidFill>
                  <a:srgbClr val="C00000"/>
                </a:solidFill>
              </a:rPr>
              <a:t>No other changes to model architecture!</a:t>
            </a:r>
          </a:p>
        </p:txBody>
      </p:sp>
    </p:spTree>
    <p:extLst>
      <p:ext uri="{BB962C8B-B14F-4D97-AF65-F5344CB8AC3E}">
        <p14:creationId xmlns:p14="http://schemas.microsoft.com/office/powerpoint/2010/main" val="3960335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Multilingual Model</a:t>
            </a:r>
            <a:endParaRPr lang="zh-CN" altLang="en-US" dirty="0"/>
          </a:p>
        </p:txBody>
      </p:sp>
      <p:sp>
        <p:nvSpPr>
          <p:cNvPr id="4" name="AutoShape 2" descr="https://1.bp.blogspot.com/-jwgtcgkgG2o/WDSBrwu9jeI/AAAAAAAABbM/2Eobq-N9_nYeAdeH-sB_NZGbhyoSWgReACLcB/s640/image01.gif"/>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r>
              <a:rPr lang="en-US" altLang="zh-CN" dirty="0"/>
              <a:t>Zero-Shot Translation</a:t>
            </a:r>
            <a:endParaRPr lang="zh-CN" altLang="en-US" dirty="0"/>
          </a:p>
        </p:txBody>
      </p:sp>
      <p:pic>
        <p:nvPicPr>
          <p:cNvPr id="1027" name="Picture 3" descr="C:\Users\dell\Desktop\image0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628800"/>
            <a:ext cx="7488832" cy="3955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559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âmachine translation historyâçå¾çæç´¢ç»æ">
            <a:extLst>
              <a:ext uri="{FF2B5EF4-FFF2-40B4-BE49-F238E27FC236}">
                <a16:creationId xmlns:a16="http://schemas.microsoft.com/office/drawing/2014/main" id="{C58A0705-B15B-490B-B4CD-42EC4CEF23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98" t="22653" r="2751" b="9700"/>
          <a:stretch/>
        </p:blipFill>
        <p:spPr bwMode="auto">
          <a:xfrm>
            <a:off x="83224" y="1580876"/>
            <a:ext cx="9034316" cy="367240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74121C9-8F82-46D4-8452-CE053443D2B1}"/>
              </a:ext>
            </a:extLst>
          </p:cNvPr>
          <p:cNvSpPr>
            <a:spLocks noGrp="1"/>
          </p:cNvSpPr>
          <p:nvPr>
            <p:ph type="title"/>
          </p:nvPr>
        </p:nvSpPr>
        <p:spPr/>
        <p:txBody>
          <a:bodyPr/>
          <a:lstStyle/>
          <a:p>
            <a:r>
              <a:rPr lang="en-US" altLang="zh-CN" dirty="0"/>
              <a:t>Brief History of MT</a:t>
            </a:r>
            <a:endParaRPr lang="zh-CN" altLang="en-US" dirty="0"/>
          </a:p>
        </p:txBody>
      </p:sp>
      <p:sp>
        <p:nvSpPr>
          <p:cNvPr id="4" name="矩形 3">
            <a:extLst>
              <a:ext uri="{FF2B5EF4-FFF2-40B4-BE49-F238E27FC236}">
                <a16:creationId xmlns:a16="http://schemas.microsoft.com/office/drawing/2014/main" id="{C0204EAD-2F4E-4726-A932-7A93411121BC}"/>
              </a:ext>
            </a:extLst>
          </p:cNvPr>
          <p:cNvSpPr/>
          <p:nvPr/>
        </p:nvSpPr>
        <p:spPr>
          <a:xfrm>
            <a:off x="1043608" y="5085184"/>
            <a:ext cx="1152128" cy="1015663"/>
          </a:xfrm>
          <a:prstGeom prst="rect">
            <a:avLst/>
          </a:prstGeom>
        </p:spPr>
        <p:txBody>
          <a:bodyPr wrap="square">
            <a:spAutoFit/>
          </a:bodyPr>
          <a:lstStyle/>
          <a:p>
            <a:r>
              <a:rPr lang="en-US" altLang="zh-CN" sz="1200" dirty="0"/>
              <a:t>Automatic Language Processing Advisory Committee</a:t>
            </a:r>
            <a:endParaRPr lang="zh-CN" altLang="en-US" sz="1200" dirty="0"/>
          </a:p>
        </p:txBody>
      </p:sp>
      <p:sp>
        <p:nvSpPr>
          <p:cNvPr id="5" name="矩形 4">
            <a:extLst>
              <a:ext uri="{FF2B5EF4-FFF2-40B4-BE49-F238E27FC236}">
                <a16:creationId xmlns:a16="http://schemas.microsoft.com/office/drawing/2014/main" id="{B7B76618-BC71-44AD-9077-B8EE04977D25}"/>
              </a:ext>
            </a:extLst>
          </p:cNvPr>
          <p:cNvSpPr/>
          <p:nvPr/>
        </p:nvSpPr>
        <p:spPr>
          <a:xfrm>
            <a:off x="-4246" y="4823574"/>
            <a:ext cx="1289135" cy="261610"/>
          </a:xfrm>
          <a:prstGeom prst="rect">
            <a:avLst/>
          </a:prstGeom>
        </p:spPr>
        <p:txBody>
          <a:bodyPr wrap="none">
            <a:spAutoFit/>
          </a:bodyPr>
          <a:lstStyle/>
          <a:p>
            <a:r>
              <a:rPr lang="en-US" altLang="zh-CN" sz="1100" dirty="0"/>
              <a:t>Warren Weaver</a:t>
            </a:r>
            <a:endParaRPr lang="zh-CN" altLang="en-US" sz="140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817228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dirty="0"/>
              <a:t>V</a:t>
            </a:r>
            <a:r>
              <a:rPr spc="-4" dirty="0"/>
              <a:t>isuali</a:t>
            </a:r>
            <a:r>
              <a:rPr dirty="0"/>
              <a:t>za</a:t>
            </a:r>
            <a:r>
              <a:rPr spc="4" dirty="0"/>
              <a:t>t</a:t>
            </a:r>
            <a:r>
              <a:rPr spc="-4" dirty="0"/>
              <a:t>ion</a:t>
            </a:r>
          </a:p>
        </p:txBody>
      </p:sp>
      <p:sp>
        <p:nvSpPr>
          <p:cNvPr id="5" name="内容占位符 4">
            <a:extLst>
              <a:ext uri="{FF2B5EF4-FFF2-40B4-BE49-F238E27FC236}">
                <a16:creationId xmlns:a16="http://schemas.microsoft.com/office/drawing/2014/main" id="{122115E7-846C-453C-B246-D3D20809488F}"/>
              </a:ext>
            </a:extLst>
          </p:cNvPr>
          <p:cNvSpPr>
            <a:spLocks noGrp="1"/>
          </p:cNvSpPr>
          <p:nvPr>
            <p:ph idx="1"/>
          </p:nvPr>
        </p:nvSpPr>
        <p:spPr/>
        <p:txBody>
          <a:bodyPr/>
          <a:lstStyle/>
          <a:p>
            <a:r>
              <a:rPr lang="en-US" altLang="zh-CN" dirty="0"/>
              <a:t>A t-SNE projection of the embedding of 74 semantically identical sentences translated across all 6 possible directions</a:t>
            </a:r>
          </a:p>
          <a:p>
            <a:endParaRPr lang="zh-CN" altLang="en-US" dirty="0"/>
          </a:p>
        </p:txBody>
      </p:sp>
      <p:sp>
        <p:nvSpPr>
          <p:cNvPr id="3" name="object 3"/>
          <p:cNvSpPr/>
          <p:nvPr/>
        </p:nvSpPr>
        <p:spPr>
          <a:xfrm>
            <a:off x="467544" y="1675676"/>
            <a:ext cx="8432347" cy="4633643"/>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49334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spc="-4" dirty="0"/>
              <a:t>Sou</a:t>
            </a:r>
            <a:r>
              <a:rPr spc="-45" dirty="0"/>
              <a:t>r</a:t>
            </a:r>
            <a:r>
              <a:rPr spc="-8" dirty="0"/>
              <a:t>c</a:t>
            </a:r>
            <a:r>
              <a:rPr dirty="0"/>
              <a:t>e</a:t>
            </a:r>
            <a:r>
              <a:rPr spc="-15" dirty="0"/>
              <a:t> </a:t>
            </a:r>
            <a:r>
              <a:rPr spc="-4" dirty="0"/>
              <a:t>L</a:t>
            </a:r>
            <a:r>
              <a:rPr dirty="0"/>
              <a:t>anguage</a:t>
            </a:r>
            <a:r>
              <a:rPr spc="-4" dirty="0"/>
              <a:t> </a:t>
            </a:r>
            <a:r>
              <a:rPr dirty="0"/>
              <a:t>Cod</a:t>
            </a:r>
            <a:r>
              <a:rPr spc="-4" dirty="0"/>
              <a:t>e</a:t>
            </a:r>
            <a:r>
              <a:rPr dirty="0"/>
              <a:t>-</a:t>
            </a:r>
            <a:r>
              <a:rPr spc="-49" dirty="0"/>
              <a:t>S</a:t>
            </a:r>
            <a:r>
              <a:rPr spc="-4" dirty="0"/>
              <a:t>wi</a:t>
            </a:r>
            <a:r>
              <a:rPr spc="-45" dirty="0"/>
              <a:t>t</a:t>
            </a:r>
            <a:r>
              <a:rPr spc="-8" dirty="0"/>
              <a:t>c</a:t>
            </a:r>
            <a:r>
              <a:rPr spc="-4" dirty="0"/>
              <a:t>hin</a:t>
            </a:r>
            <a:r>
              <a:rPr dirty="0"/>
              <a:t>g</a:t>
            </a:r>
          </a:p>
        </p:txBody>
      </p:sp>
      <p:sp>
        <p:nvSpPr>
          <p:cNvPr id="5" name="内容占位符 4">
            <a:extLst>
              <a:ext uri="{FF2B5EF4-FFF2-40B4-BE49-F238E27FC236}">
                <a16:creationId xmlns:a16="http://schemas.microsoft.com/office/drawing/2014/main" id="{DC039A6E-FE13-4380-950B-37CA4880BAB9}"/>
              </a:ext>
            </a:extLst>
          </p:cNvPr>
          <p:cNvSpPr>
            <a:spLocks noGrp="1"/>
          </p:cNvSpPr>
          <p:nvPr>
            <p:ph idx="1"/>
          </p:nvPr>
        </p:nvSpPr>
        <p:spPr/>
        <p:txBody>
          <a:bodyPr/>
          <a:lstStyle/>
          <a:p>
            <a:r>
              <a:rPr lang="en-US" altLang="zh-CN" dirty="0"/>
              <a:t>Mixing Japanese and Korean in the source produces in many cases correct English translations</a:t>
            </a:r>
          </a:p>
          <a:p>
            <a:endParaRPr lang="zh-CN" altLang="en-US" dirty="0"/>
          </a:p>
        </p:txBody>
      </p:sp>
      <p:sp>
        <p:nvSpPr>
          <p:cNvPr id="4" name="object 4"/>
          <p:cNvSpPr/>
          <p:nvPr/>
        </p:nvSpPr>
        <p:spPr>
          <a:xfrm>
            <a:off x="12777" y="2507328"/>
            <a:ext cx="9095728" cy="1272679"/>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494226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a16="http://schemas.microsoft.com/office/drawing/2014/main" id="{1E4194F4-CF70-4509-99A7-7BDBEABF249B}"/>
              </a:ext>
            </a:extLst>
          </p:cNvPr>
          <p:cNvSpPr>
            <a:spLocks noGrp="1"/>
          </p:cNvSpPr>
          <p:nvPr>
            <p:ph idx="1"/>
          </p:nvPr>
        </p:nvSpPr>
        <p:spPr/>
        <p:txBody>
          <a:bodyPr/>
          <a:lstStyle/>
          <a:p>
            <a:r>
              <a:rPr lang="en-US" altLang="zh-CN" dirty="0"/>
              <a:t>What happens when mixing target languages.</a:t>
            </a:r>
          </a:p>
          <a:p>
            <a:endParaRPr lang="zh-CN" altLang="en-US" dirty="0"/>
          </a:p>
        </p:txBody>
      </p:sp>
      <p:sp>
        <p:nvSpPr>
          <p:cNvPr id="4" name="object 4"/>
          <p:cNvSpPr/>
          <p:nvPr/>
        </p:nvSpPr>
        <p:spPr>
          <a:xfrm>
            <a:off x="911800" y="4060839"/>
            <a:ext cx="7018775" cy="2227515"/>
          </a:xfrm>
          <a:prstGeom prst="rect">
            <a:avLst/>
          </a:prstGeom>
          <a:blipFill>
            <a:blip r:embed="rId3" cstate="print"/>
            <a:stretch>
              <a:fillRect/>
            </a:stretch>
          </a:blipFill>
        </p:spPr>
        <p:txBody>
          <a:bodyPr wrap="square" lIns="0" tIns="0" rIns="0" bIns="0" rtlCol="0"/>
          <a:lstStyle/>
          <a:p>
            <a:endParaRPr sz="135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1412776"/>
            <a:ext cx="6323112" cy="2428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标题 6">
            <a:extLst>
              <a:ext uri="{FF2B5EF4-FFF2-40B4-BE49-F238E27FC236}">
                <a16:creationId xmlns:a16="http://schemas.microsoft.com/office/drawing/2014/main" id="{6FA99079-E517-4EF7-BF80-4592CA07758D}"/>
              </a:ext>
            </a:extLst>
          </p:cNvPr>
          <p:cNvSpPr>
            <a:spLocks noGrp="1"/>
          </p:cNvSpPr>
          <p:nvPr>
            <p:ph type="title"/>
          </p:nvPr>
        </p:nvSpPr>
        <p:spPr/>
        <p:txBody>
          <a:bodyPr/>
          <a:lstStyle/>
          <a:p>
            <a:r>
              <a:rPr lang="en-US" altLang="zh-CN" dirty="0"/>
              <a:t>Weighted Target Language Selection</a:t>
            </a:r>
            <a:endParaRPr lang="zh-CN" altLang="en-US" dirty="0"/>
          </a:p>
        </p:txBody>
      </p:sp>
    </p:spTree>
    <p:extLst>
      <p:ext uri="{BB962C8B-B14F-4D97-AF65-F5344CB8AC3E}">
        <p14:creationId xmlns:p14="http://schemas.microsoft.com/office/powerpoint/2010/main" val="472112383"/>
      </p:ext>
    </p:extLst>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numCol="1" rtlCol="0" anchor="b" anchorCtr="0" compatLnSpc="1">
            <a:prstTxWarp prst="textNoShape">
              <a:avLst/>
            </a:prstTxWarp>
            <a:spAutoFit/>
          </a:bodyPr>
          <a:lstStyle/>
          <a:p>
            <a:pPr marL="9525"/>
            <a:r>
              <a:rPr spc="-4" dirty="0"/>
              <a:t>Bi</a:t>
            </a:r>
            <a:r>
              <a:rPr dirty="0"/>
              <a:t>g</a:t>
            </a:r>
            <a:r>
              <a:rPr spc="-4" dirty="0"/>
              <a:t> </a:t>
            </a:r>
            <a:r>
              <a:rPr spc="-8" dirty="0"/>
              <a:t>P</a:t>
            </a:r>
            <a:r>
              <a:rPr spc="-4" dirty="0"/>
              <a:t>i</a:t>
            </a:r>
            <a:r>
              <a:rPr spc="-8" dirty="0"/>
              <a:t>c</a:t>
            </a:r>
            <a:r>
              <a:rPr spc="4" dirty="0"/>
              <a:t>t</a:t>
            </a:r>
            <a:r>
              <a:rPr spc="-4" dirty="0"/>
              <a:t>u</a:t>
            </a:r>
            <a:r>
              <a:rPr spc="-60" dirty="0"/>
              <a:t>r</a:t>
            </a:r>
            <a:r>
              <a:rPr dirty="0"/>
              <a:t>e</a:t>
            </a:r>
          </a:p>
        </p:txBody>
      </p:sp>
      <p:sp>
        <p:nvSpPr>
          <p:cNvPr id="3" name="object 3"/>
          <p:cNvSpPr/>
          <p:nvPr/>
        </p:nvSpPr>
        <p:spPr>
          <a:xfrm>
            <a:off x="-27174" y="1340768"/>
            <a:ext cx="9188892" cy="4386038"/>
          </a:xfrm>
          <a:prstGeom prst="rect">
            <a:avLst/>
          </a:prstGeom>
          <a:blipFill>
            <a:blip r:embed="rId3" cstate="print"/>
            <a:stretch>
              <a:fillRect/>
            </a:stretch>
          </a:blipFill>
        </p:spPr>
        <p:txBody>
          <a:bodyPr wrap="square" lIns="0" tIns="0" rIns="0" bIns="0" rtlCol="0"/>
          <a:lstStyle/>
          <a:p>
            <a:endParaRPr sz="1350"/>
          </a:p>
        </p:txBody>
      </p:sp>
    </p:spTree>
    <p:extLst>
      <p:ext uri="{BB962C8B-B14F-4D97-AF65-F5344CB8AC3E}">
        <p14:creationId xmlns:p14="http://schemas.microsoft.com/office/powerpoint/2010/main" val="3940168240"/>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Unsupervised MT</a:t>
            </a:r>
            <a:endParaRPr lang="zh-CN" altLang="en-US" dirty="0"/>
          </a:p>
        </p:txBody>
      </p:sp>
      <p:pic>
        <p:nvPicPr>
          <p:cNvPr id="3076" name="Picture 4" descr="Model">
            <a:extLst>
              <a:ext uri="{FF2B5EF4-FFF2-40B4-BE49-F238E27FC236}">
                <a16:creationId xmlns:a16="http://schemas.microsoft.com/office/drawing/2014/main" id="{0EF1E96D-A0DC-478A-8DFB-AA1A3E3F7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328" y="2671763"/>
            <a:ext cx="8465344" cy="1514475"/>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DE1BCEC8-DB46-45A9-88EF-121675B359FA}"/>
              </a:ext>
            </a:extLst>
          </p:cNvPr>
          <p:cNvSpPr/>
          <p:nvPr/>
        </p:nvSpPr>
        <p:spPr>
          <a:xfrm>
            <a:off x="355854" y="6557918"/>
            <a:ext cx="7766791" cy="300082"/>
          </a:xfrm>
          <a:prstGeom prst="rect">
            <a:avLst/>
          </a:prstGeom>
        </p:spPr>
        <p:txBody>
          <a:bodyPr wrap="square">
            <a:spAutoFit/>
          </a:bodyPr>
          <a:lstStyle/>
          <a:p>
            <a:r>
              <a:rPr lang="en-US" altLang="zh-CN" sz="1350" dirty="0">
                <a:solidFill>
                  <a:srgbClr val="24292E"/>
                </a:solidFill>
                <a:latin typeface="-apple-system"/>
              </a:rPr>
              <a:t>A. </a:t>
            </a:r>
            <a:r>
              <a:rPr lang="en-US" altLang="zh-CN" sz="1350" dirty="0" err="1">
                <a:solidFill>
                  <a:srgbClr val="24292E"/>
                </a:solidFill>
                <a:latin typeface="-apple-system"/>
              </a:rPr>
              <a:t>Conneau</a:t>
            </a:r>
            <a:r>
              <a:rPr lang="en-US" altLang="zh-CN" sz="1350" dirty="0">
                <a:solidFill>
                  <a:srgbClr val="24292E"/>
                </a:solidFill>
                <a:latin typeface="-apple-system"/>
              </a:rPr>
              <a:t>*, G. </a:t>
            </a:r>
            <a:r>
              <a:rPr lang="en-US" altLang="zh-CN" sz="1350" dirty="0" err="1">
                <a:solidFill>
                  <a:srgbClr val="24292E"/>
                </a:solidFill>
                <a:latin typeface="-apple-system"/>
              </a:rPr>
              <a:t>Lample</a:t>
            </a:r>
            <a:r>
              <a:rPr lang="en-US" altLang="zh-CN" sz="1350" dirty="0">
                <a:solidFill>
                  <a:srgbClr val="24292E"/>
                </a:solidFill>
                <a:latin typeface="-apple-system"/>
              </a:rPr>
              <a:t>*, L. </a:t>
            </a:r>
            <a:r>
              <a:rPr lang="en-US" altLang="zh-CN" sz="1350" dirty="0" err="1">
                <a:solidFill>
                  <a:srgbClr val="24292E"/>
                </a:solidFill>
                <a:latin typeface="-apple-system"/>
              </a:rPr>
              <a:t>Denoyer</a:t>
            </a:r>
            <a:r>
              <a:rPr lang="en-US" altLang="zh-CN" sz="1350" dirty="0">
                <a:solidFill>
                  <a:srgbClr val="24292E"/>
                </a:solidFill>
                <a:latin typeface="-apple-system"/>
              </a:rPr>
              <a:t>, MA. </a:t>
            </a:r>
            <a:r>
              <a:rPr lang="en-US" altLang="zh-CN" sz="1350" dirty="0" err="1">
                <a:solidFill>
                  <a:srgbClr val="24292E"/>
                </a:solidFill>
                <a:latin typeface="-apple-system"/>
              </a:rPr>
              <a:t>Ranzato</a:t>
            </a:r>
            <a:r>
              <a:rPr lang="en-US" altLang="zh-CN" sz="1350" dirty="0">
                <a:solidFill>
                  <a:srgbClr val="24292E"/>
                </a:solidFill>
                <a:latin typeface="-apple-system"/>
              </a:rPr>
              <a:t>, H. </a:t>
            </a:r>
            <a:r>
              <a:rPr lang="en-US" altLang="zh-CN" sz="1350" dirty="0" err="1">
                <a:solidFill>
                  <a:srgbClr val="24292E"/>
                </a:solidFill>
                <a:latin typeface="-apple-system"/>
              </a:rPr>
              <a:t>Jégou</a:t>
            </a:r>
            <a:r>
              <a:rPr lang="en-US" altLang="zh-CN" sz="1350" dirty="0">
                <a:solidFill>
                  <a:srgbClr val="24292E"/>
                </a:solidFill>
                <a:latin typeface="-apple-system"/>
              </a:rPr>
              <a:t>, </a:t>
            </a:r>
            <a:r>
              <a:rPr lang="en-US" altLang="zh-CN" sz="1350" i="1" dirty="0">
                <a:solidFill>
                  <a:srgbClr val="0366D6"/>
                </a:solidFill>
                <a:latin typeface="-apple-system"/>
                <a:hlinkClick r:id="rId3"/>
              </a:rPr>
              <a:t>Word Translation Without Parallel Data</a:t>
            </a:r>
            <a:endParaRPr lang="zh-CN" altLang="en-US" sz="1350" dirty="0"/>
          </a:p>
        </p:txBody>
      </p:sp>
    </p:spTree>
    <p:extLst>
      <p:ext uri="{BB962C8B-B14F-4D97-AF65-F5344CB8AC3E}">
        <p14:creationId xmlns:p14="http://schemas.microsoft.com/office/powerpoint/2010/main" val="3081731465"/>
      </p:ext>
    </p:extLst>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Unsupervised MT</a:t>
            </a:r>
            <a:endParaRPr lang="zh-CN" altLang="en-US" dirty="0"/>
          </a:p>
        </p:txBody>
      </p:sp>
      <p:pic>
        <p:nvPicPr>
          <p:cNvPr id="5" name="图片 4">
            <a:extLst>
              <a:ext uri="{FF2B5EF4-FFF2-40B4-BE49-F238E27FC236}">
                <a16:creationId xmlns:a16="http://schemas.microsoft.com/office/drawing/2014/main" id="{4AF17997-4DB1-451D-80E2-1F0AAC3B8956}"/>
              </a:ext>
            </a:extLst>
          </p:cNvPr>
          <p:cNvPicPr>
            <a:picLocks noChangeAspect="1"/>
          </p:cNvPicPr>
          <p:nvPr/>
        </p:nvPicPr>
        <p:blipFill>
          <a:blip r:embed="rId2"/>
          <a:stretch>
            <a:fillRect/>
          </a:stretch>
        </p:blipFill>
        <p:spPr>
          <a:xfrm>
            <a:off x="385753" y="1162812"/>
            <a:ext cx="8443927" cy="1719491"/>
          </a:xfrm>
          <a:prstGeom prst="rect">
            <a:avLst/>
          </a:prstGeom>
        </p:spPr>
      </p:pic>
      <p:sp>
        <p:nvSpPr>
          <p:cNvPr id="6" name="矩形 5">
            <a:extLst>
              <a:ext uri="{FF2B5EF4-FFF2-40B4-BE49-F238E27FC236}">
                <a16:creationId xmlns:a16="http://schemas.microsoft.com/office/drawing/2014/main" id="{DDD51C1C-6B57-4B7B-8C12-A4987A1C66FE}"/>
              </a:ext>
            </a:extLst>
          </p:cNvPr>
          <p:cNvSpPr/>
          <p:nvPr/>
        </p:nvSpPr>
        <p:spPr>
          <a:xfrm>
            <a:off x="539552" y="6519319"/>
            <a:ext cx="7886699" cy="300082"/>
          </a:xfrm>
          <a:prstGeom prst="rect">
            <a:avLst/>
          </a:prstGeom>
        </p:spPr>
        <p:txBody>
          <a:bodyPr wrap="square">
            <a:spAutoFit/>
          </a:bodyPr>
          <a:lstStyle/>
          <a:p>
            <a:r>
              <a:rPr lang="en-US" altLang="zh-CN" sz="1350" dirty="0">
                <a:solidFill>
                  <a:srgbClr val="24292E"/>
                </a:solidFill>
                <a:latin typeface="-apple-system"/>
              </a:rPr>
              <a:t>G. </a:t>
            </a:r>
            <a:r>
              <a:rPr lang="en-US" altLang="zh-CN" sz="1350" dirty="0" err="1">
                <a:solidFill>
                  <a:srgbClr val="24292E"/>
                </a:solidFill>
                <a:latin typeface="-apple-system"/>
              </a:rPr>
              <a:t>Lample</a:t>
            </a:r>
            <a:r>
              <a:rPr lang="en-US" altLang="zh-CN" sz="1350" dirty="0">
                <a:solidFill>
                  <a:srgbClr val="24292E"/>
                </a:solidFill>
                <a:latin typeface="-apple-system"/>
              </a:rPr>
              <a:t>, L. </a:t>
            </a:r>
            <a:r>
              <a:rPr lang="en-US" altLang="zh-CN" sz="1350" dirty="0" err="1">
                <a:solidFill>
                  <a:srgbClr val="24292E"/>
                </a:solidFill>
                <a:latin typeface="-apple-system"/>
              </a:rPr>
              <a:t>Denoyer</a:t>
            </a:r>
            <a:r>
              <a:rPr lang="en-US" altLang="zh-CN" sz="1350" dirty="0">
                <a:solidFill>
                  <a:srgbClr val="24292E"/>
                </a:solidFill>
                <a:latin typeface="-apple-system"/>
              </a:rPr>
              <a:t>, MA. </a:t>
            </a:r>
            <a:r>
              <a:rPr lang="en-US" altLang="zh-CN" sz="1350" dirty="0" err="1">
                <a:solidFill>
                  <a:srgbClr val="24292E"/>
                </a:solidFill>
                <a:latin typeface="-apple-system"/>
              </a:rPr>
              <a:t>Ranzato</a:t>
            </a:r>
            <a:r>
              <a:rPr lang="en-US" altLang="zh-CN" sz="1350" dirty="0">
                <a:solidFill>
                  <a:srgbClr val="24292E"/>
                </a:solidFill>
                <a:latin typeface="-apple-system"/>
              </a:rPr>
              <a:t> </a:t>
            </a:r>
            <a:r>
              <a:rPr lang="en-US" altLang="zh-CN" sz="1350" i="1" dirty="0">
                <a:solidFill>
                  <a:srgbClr val="0366D6"/>
                </a:solidFill>
                <a:latin typeface="-apple-system"/>
                <a:hlinkClick r:id="rId3"/>
              </a:rPr>
              <a:t>Unsupervised Machine Translation With Monolingual Data Only</a:t>
            </a:r>
            <a:endParaRPr lang="zh-CN" altLang="en-US" sz="1350" dirty="0"/>
          </a:p>
        </p:txBody>
      </p:sp>
      <p:pic>
        <p:nvPicPr>
          <p:cNvPr id="7" name="图片 6">
            <a:extLst>
              <a:ext uri="{FF2B5EF4-FFF2-40B4-BE49-F238E27FC236}">
                <a16:creationId xmlns:a16="http://schemas.microsoft.com/office/drawing/2014/main" id="{786EDA9F-83B4-4B2A-8A7B-95EDA33CA624}"/>
              </a:ext>
            </a:extLst>
          </p:cNvPr>
          <p:cNvPicPr>
            <a:picLocks noChangeAspect="1"/>
          </p:cNvPicPr>
          <p:nvPr/>
        </p:nvPicPr>
        <p:blipFill>
          <a:blip r:embed="rId4"/>
          <a:stretch>
            <a:fillRect/>
          </a:stretch>
        </p:blipFill>
        <p:spPr>
          <a:xfrm>
            <a:off x="1003966" y="3140968"/>
            <a:ext cx="7207503" cy="3151474"/>
          </a:xfrm>
          <a:prstGeom prst="rect">
            <a:avLst/>
          </a:prstGeom>
        </p:spPr>
      </p:pic>
    </p:spTree>
    <p:extLst>
      <p:ext uri="{BB962C8B-B14F-4D97-AF65-F5344CB8AC3E}">
        <p14:creationId xmlns:p14="http://schemas.microsoft.com/office/powerpoint/2010/main" val="2576852648"/>
      </p:ext>
    </p:extLst>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Unsupervised MT</a:t>
            </a:r>
            <a:endParaRPr lang="zh-CN" altLang="en-US" dirty="0"/>
          </a:p>
        </p:txBody>
      </p:sp>
      <p:pic>
        <p:nvPicPr>
          <p:cNvPr id="4" name="图片 3">
            <a:extLst>
              <a:ext uri="{FF2B5EF4-FFF2-40B4-BE49-F238E27FC236}">
                <a16:creationId xmlns:a16="http://schemas.microsoft.com/office/drawing/2014/main" id="{FD36EDB0-C5EB-424D-9546-000C204AE0D4}"/>
              </a:ext>
            </a:extLst>
          </p:cNvPr>
          <p:cNvPicPr>
            <a:picLocks noChangeAspect="1"/>
          </p:cNvPicPr>
          <p:nvPr/>
        </p:nvPicPr>
        <p:blipFill>
          <a:blip r:embed="rId2"/>
          <a:stretch>
            <a:fillRect/>
          </a:stretch>
        </p:blipFill>
        <p:spPr>
          <a:xfrm>
            <a:off x="251520" y="1700808"/>
            <a:ext cx="8481845" cy="3405965"/>
          </a:xfrm>
          <a:prstGeom prst="rect">
            <a:avLst/>
          </a:prstGeom>
        </p:spPr>
      </p:pic>
    </p:spTree>
    <p:extLst>
      <p:ext uri="{BB962C8B-B14F-4D97-AF65-F5344CB8AC3E}">
        <p14:creationId xmlns:p14="http://schemas.microsoft.com/office/powerpoint/2010/main" val="3831077882"/>
      </p:ext>
    </p:extLst>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2EE8D-A7C2-44F7-8EBA-A84D30E1CD98}"/>
              </a:ext>
            </a:extLst>
          </p:cNvPr>
          <p:cNvSpPr>
            <a:spLocks noGrp="1"/>
          </p:cNvSpPr>
          <p:nvPr>
            <p:ph type="title"/>
          </p:nvPr>
        </p:nvSpPr>
        <p:spPr/>
        <p:txBody>
          <a:bodyPr/>
          <a:lstStyle/>
          <a:p>
            <a:r>
              <a:rPr lang="en-US" altLang="zh-CN" dirty="0"/>
              <a:t>Dual Learning</a:t>
            </a:r>
            <a:endParaRPr lang="zh-CN" altLang="en-US" dirty="0"/>
          </a:p>
        </p:txBody>
      </p:sp>
      <p:sp>
        <p:nvSpPr>
          <p:cNvPr id="4" name="页脚占位符 3">
            <a:extLst>
              <a:ext uri="{FF2B5EF4-FFF2-40B4-BE49-F238E27FC236}">
                <a16:creationId xmlns:a16="http://schemas.microsoft.com/office/drawing/2014/main" id="{1BAB62E0-5BD8-4386-ADFB-759742C0B48A}"/>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A86B8EDB-5410-411C-B23C-9FFC557E6CD8}"/>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37</a:t>
            </a:fld>
            <a:endParaRPr lang="en-US" altLang="zh-CN">
              <a:solidFill>
                <a:srgbClr val="000000"/>
              </a:solidFill>
            </a:endParaRPr>
          </a:p>
        </p:txBody>
      </p:sp>
      <p:grpSp>
        <p:nvGrpSpPr>
          <p:cNvPr id="30" name="组合 29">
            <a:extLst>
              <a:ext uri="{FF2B5EF4-FFF2-40B4-BE49-F238E27FC236}">
                <a16:creationId xmlns:a16="http://schemas.microsoft.com/office/drawing/2014/main" id="{7E23A2FE-0FCB-4C9F-AD3B-32BD3369CB54}"/>
              </a:ext>
            </a:extLst>
          </p:cNvPr>
          <p:cNvGrpSpPr/>
          <p:nvPr/>
        </p:nvGrpSpPr>
        <p:grpSpPr>
          <a:xfrm>
            <a:off x="107504" y="1528996"/>
            <a:ext cx="8580741" cy="3650313"/>
            <a:chOff x="623539" y="1740196"/>
            <a:chExt cx="10844560" cy="4613359"/>
          </a:xfrm>
        </p:grpSpPr>
        <p:sp>
          <p:nvSpPr>
            <p:cNvPr id="18" name="object 14">
              <a:extLst>
                <a:ext uri="{FF2B5EF4-FFF2-40B4-BE49-F238E27FC236}">
                  <a16:creationId xmlns:a16="http://schemas.microsoft.com/office/drawing/2014/main" id="{7C5EAC99-6AF0-4933-885E-B9600659A2A3}"/>
                </a:ext>
              </a:extLst>
            </p:cNvPr>
            <p:cNvSpPr/>
            <p:nvPr/>
          </p:nvSpPr>
          <p:spPr>
            <a:xfrm>
              <a:off x="2700527" y="4032516"/>
              <a:ext cx="6835140" cy="1095743"/>
            </a:xfrm>
            <a:prstGeom prst="rect">
              <a:avLst/>
            </a:prstGeom>
            <a:blipFill>
              <a:blip r:embed="rId2"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9" name="object 15">
              <a:extLst>
                <a:ext uri="{FF2B5EF4-FFF2-40B4-BE49-F238E27FC236}">
                  <a16:creationId xmlns:a16="http://schemas.microsoft.com/office/drawing/2014/main" id="{A1770338-6D7C-4333-B1F4-9BDEFD7A463A}"/>
                </a:ext>
              </a:extLst>
            </p:cNvPr>
            <p:cNvSpPr/>
            <p:nvPr/>
          </p:nvSpPr>
          <p:spPr>
            <a:xfrm>
              <a:off x="2700526" y="4084840"/>
              <a:ext cx="6720458" cy="981457"/>
            </a:xfrm>
            <a:prstGeom prst="rect">
              <a:avLst/>
            </a:prstGeom>
            <a:blipFill>
              <a:blip r:embed="rId3"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7" name="object 3">
              <a:extLst>
                <a:ext uri="{FF2B5EF4-FFF2-40B4-BE49-F238E27FC236}">
                  <a16:creationId xmlns:a16="http://schemas.microsoft.com/office/drawing/2014/main" id="{57BC9A6B-83F4-4536-8336-5BAFB8A520F7}"/>
                </a:ext>
              </a:extLst>
            </p:cNvPr>
            <p:cNvSpPr/>
            <p:nvPr/>
          </p:nvSpPr>
          <p:spPr>
            <a:xfrm>
              <a:off x="623539" y="2546604"/>
              <a:ext cx="1361846" cy="1702308"/>
            </a:xfrm>
            <a:prstGeom prst="rect">
              <a:avLst/>
            </a:prstGeom>
            <a:blipFill>
              <a:blip r:embed="rId4"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8" name="object 4">
              <a:extLst>
                <a:ext uri="{FF2B5EF4-FFF2-40B4-BE49-F238E27FC236}">
                  <a16:creationId xmlns:a16="http://schemas.microsoft.com/office/drawing/2014/main" id="{5207368C-A6A0-44E3-A74B-663C07019238}"/>
                </a:ext>
              </a:extLst>
            </p:cNvPr>
            <p:cNvSpPr/>
            <p:nvPr/>
          </p:nvSpPr>
          <p:spPr>
            <a:xfrm>
              <a:off x="9985247" y="2546604"/>
              <a:ext cx="1482852" cy="1616964"/>
            </a:xfrm>
            <a:prstGeom prst="rect">
              <a:avLst/>
            </a:prstGeom>
            <a:blipFill>
              <a:blip r:embed="rId5"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9" name="object 5">
              <a:extLst>
                <a:ext uri="{FF2B5EF4-FFF2-40B4-BE49-F238E27FC236}">
                  <a16:creationId xmlns:a16="http://schemas.microsoft.com/office/drawing/2014/main" id="{9BC85E53-4A82-4516-92F4-CA9BCF980870}"/>
                </a:ext>
              </a:extLst>
            </p:cNvPr>
            <p:cNvSpPr txBox="1"/>
            <p:nvPr/>
          </p:nvSpPr>
          <p:spPr>
            <a:xfrm>
              <a:off x="8614664" y="3218179"/>
              <a:ext cx="1412875" cy="560773"/>
            </a:xfrm>
            <a:prstGeom prst="rect">
              <a:avLst/>
            </a:prstGeom>
          </p:spPr>
          <p:txBody>
            <a:bodyPr vert="horz" wrap="square" lIns="0" tIns="12700" rIns="0" bIns="0" rtlCol="0">
              <a:spAutoFit/>
            </a:bodyPr>
            <a:lstStyle/>
            <a:p>
              <a:pPr algn="ctr">
                <a:lnSpc>
                  <a:spcPct val="100000"/>
                </a:lnSpc>
                <a:spcBef>
                  <a:spcPts val="100"/>
                </a:spcBef>
              </a:pPr>
              <a:r>
                <a:rPr sz="1400" dirty="0">
                  <a:solidFill>
                    <a:srgbClr val="00AF50"/>
                  </a:solidFill>
                  <a:latin typeface="Times New Roman" panose="02020603050405020304" pitchFamily="18" charset="0"/>
                  <a:cs typeface="Times New Roman" panose="02020603050405020304" pitchFamily="18" charset="0"/>
                </a:rPr>
                <a:t>Predicted label</a:t>
              </a:r>
              <a:endParaRPr sz="1400">
                <a:latin typeface="Times New Roman" panose="02020603050405020304" pitchFamily="18" charset="0"/>
                <a:cs typeface="Times New Roman" panose="02020603050405020304" pitchFamily="18" charset="0"/>
              </a:endParaRPr>
            </a:p>
            <a:p>
              <a:pPr algn="ctr">
                <a:lnSpc>
                  <a:spcPct val="100000"/>
                </a:lnSpc>
                <a:spcBef>
                  <a:spcPts val="10"/>
                </a:spcBef>
              </a:pPr>
              <a:r>
                <a:rPr sz="1400" dirty="0">
                  <a:solidFill>
                    <a:srgbClr val="00AF50"/>
                  </a:solidFill>
                  <a:latin typeface="Times New Roman" panose="02020603050405020304" pitchFamily="18" charset="0"/>
                  <a:cs typeface="Times New Roman" panose="02020603050405020304" pitchFamily="18" charset="0"/>
                </a:rPr>
                <a:t>𝑦 = 𝑓(𝑥)</a:t>
              </a:r>
              <a:endParaRPr sz="1400">
                <a:latin typeface="Times New Roman" panose="02020603050405020304" pitchFamily="18" charset="0"/>
                <a:cs typeface="Times New Roman" panose="02020603050405020304" pitchFamily="18" charset="0"/>
              </a:endParaRPr>
            </a:p>
          </p:txBody>
        </p:sp>
        <p:sp>
          <p:nvSpPr>
            <p:cNvPr id="10" name="object 6">
              <a:extLst>
                <a:ext uri="{FF2B5EF4-FFF2-40B4-BE49-F238E27FC236}">
                  <a16:creationId xmlns:a16="http://schemas.microsoft.com/office/drawing/2014/main" id="{7CD48E2A-C405-4A27-8394-1ADB2A3F2388}"/>
                </a:ext>
              </a:extLst>
            </p:cNvPr>
            <p:cNvSpPr txBox="1"/>
            <p:nvPr/>
          </p:nvSpPr>
          <p:spPr>
            <a:xfrm>
              <a:off x="2078482" y="2961767"/>
              <a:ext cx="1827530" cy="1229569"/>
            </a:xfrm>
            <a:prstGeom prst="rect">
              <a:avLst/>
            </a:prstGeom>
          </p:spPr>
          <p:txBody>
            <a:bodyPr vert="horz" wrap="square" lIns="0" tIns="118110" rIns="0" bIns="0" rtlCol="0">
              <a:spAutoFit/>
            </a:bodyPr>
            <a:lstStyle/>
            <a:p>
              <a:pPr marL="43180">
                <a:lnSpc>
                  <a:spcPct val="100000"/>
                </a:lnSpc>
                <a:spcBef>
                  <a:spcPts val="930"/>
                </a:spcBef>
              </a:pPr>
              <a:r>
                <a:rPr sz="1400" dirty="0">
                  <a:solidFill>
                    <a:srgbClr val="006FC0"/>
                  </a:solidFill>
                  <a:latin typeface="Times New Roman" panose="02020603050405020304" pitchFamily="18" charset="0"/>
                  <a:cs typeface="Times New Roman" panose="02020603050405020304" pitchFamily="18" charset="0"/>
                </a:rPr>
                <a:t>Unlabeled data 𝑥</a:t>
              </a:r>
              <a:endParaRPr sz="1400" dirty="0">
                <a:latin typeface="Times New Roman" panose="02020603050405020304" pitchFamily="18" charset="0"/>
                <a:cs typeface="Times New Roman" panose="02020603050405020304" pitchFamily="18" charset="0"/>
              </a:endParaRPr>
            </a:p>
            <a:p>
              <a:pPr marL="12700">
                <a:lnSpc>
                  <a:spcPts val="2155"/>
                </a:lnSpc>
                <a:spcBef>
                  <a:spcPts val="835"/>
                </a:spcBef>
              </a:pPr>
              <a:r>
                <a:rPr sz="1400" dirty="0">
                  <a:solidFill>
                    <a:srgbClr val="FFC000"/>
                  </a:solidFill>
                  <a:latin typeface="Times New Roman" panose="02020603050405020304" pitchFamily="18" charset="0"/>
                  <a:cs typeface="Times New Roman" panose="02020603050405020304" pitchFamily="18" charset="0"/>
                </a:rPr>
                <a:t>Reconstructed data</a:t>
              </a:r>
              <a:endParaRPr sz="1400" dirty="0">
                <a:latin typeface="Times New Roman" panose="02020603050405020304" pitchFamily="18" charset="0"/>
                <a:cs typeface="Times New Roman" panose="02020603050405020304" pitchFamily="18" charset="0"/>
              </a:endParaRPr>
            </a:p>
            <a:p>
              <a:pPr marL="1270" algn="ctr">
                <a:lnSpc>
                  <a:spcPts val="2155"/>
                </a:lnSpc>
              </a:pPr>
              <a:r>
                <a:rPr sz="1400" dirty="0">
                  <a:solidFill>
                    <a:srgbClr val="FFC000"/>
                  </a:solidFill>
                  <a:latin typeface="Times New Roman" panose="02020603050405020304" pitchFamily="18" charset="0"/>
                  <a:cs typeface="Times New Roman" panose="02020603050405020304" pitchFamily="18" charset="0"/>
                </a:rPr>
                <a:t>𝑥′ = 𝑔(𝑦)</a:t>
              </a:r>
              <a:endParaRPr sz="1400" dirty="0">
                <a:latin typeface="Times New Roman" panose="02020603050405020304" pitchFamily="18" charset="0"/>
                <a:cs typeface="Times New Roman" panose="02020603050405020304" pitchFamily="18" charset="0"/>
              </a:endParaRPr>
            </a:p>
          </p:txBody>
        </p:sp>
        <p:sp>
          <p:nvSpPr>
            <p:cNvPr id="11" name="object 7">
              <a:extLst>
                <a:ext uri="{FF2B5EF4-FFF2-40B4-BE49-F238E27FC236}">
                  <a16:creationId xmlns:a16="http://schemas.microsoft.com/office/drawing/2014/main" id="{3D62F8FA-4A85-4CC7-9669-885C6667C6CC}"/>
                </a:ext>
              </a:extLst>
            </p:cNvPr>
            <p:cNvSpPr txBox="1"/>
            <p:nvPr/>
          </p:nvSpPr>
          <p:spPr>
            <a:xfrm>
              <a:off x="4249929" y="3200146"/>
              <a:ext cx="3121661" cy="288491"/>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6F2F9F"/>
                  </a:solidFill>
                  <a:latin typeface="Times New Roman" panose="02020603050405020304" pitchFamily="18" charset="0"/>
                  <a:cs typeface="Times New Roman" panose="02020603050405020304" pitchFamily="18" charset="0"/>
                </a:rPr>
                <a:t>Feedback signals during the loop:</a:t>
              </a:r>
              <a:endParaRPr sz="1400" dirty="0">
                <a:latin typeface="Times New Roman" panose="02020603050405020304" pitchFamily="18" charset="0"/>
                <a:cs typeface="Times New Roman" panose="02020603050405020304" pitchFamily="18" charset="0"/>
              </a:endParaRPr>
            </a:p>
          </p:txBody>
        </p:sp>
        <p:sp>
          <p:nvSpPr>
            <p:cNvPr id="14" name="object 10">
              <a:extLst>
                <a:ext uri="{FF2B5EF4-FFF2-40B4-BE49-F238E27FC236}">
                  <a16:creationId xmlns:a16="http://schemas.microsoft.com/office/drawing/2014/main" id="{941EAD10-5FCB-4639-9CE8-58CF7FAD3D7F}"/>
                </a:ext>
              </a:extLst>
            </p:cNvPr>
            <p:cNvSpPr txBox="1"/>
            <p:nvPr/>
          </p:nvSpPr>
          <p:spPr>
            <a:xfrm>
              <a:off x="5511165" y="3731160"/>
              <a:ext cx="2983864" cy="288491"/>
            </a:xfrm>
            <a:prstGeom prst="rect">
              <a:avLst/>
            </a:prstGeom>
          </p:spPr>
          <p:txBody>
            <a:bodyPr vert="horz" wrap="square" lIns="0" tIns="12700" rIns="0" bIns="0" rtlCol="0">
              <a:spAutoFit/>
            </a:bodyPr>
            <a:lstStyle/>
            <a:p>
              <a:pPr marL="12700">
                <a:lnSpc>
                  <a:spcPct val="100000"/>
                </a:lnSpc>
                <a:spcBef>
                  <a:spcPts val="100"/>
                </a:spcBef>
              </a:pPr>
              <a:endParaRPr sz="1400" dirty="0">
                <a:latin typeface="Times New Roman" panose="02020603050405020304" pitchFamily="18" charset="0"/>
                <a:cs typeface="Times New Roman" panose="02020603050405020304" pitchFamily="18" charset="0"/>
              </a:endParaRPr>
            </a:p>
          </p:txBody>
        </p:sp>
        <p:sp>
          <p:nvSpPr>
            <p:cNvPr id="15" name="object 11">
              <a:extLst>
                <a:ext uri="{FF2B5EF4-FFF2-40B4-BE49-F238E27FC236}">
                  <a16:creationId xmlns:a16="http://schemas.microsoft.com/office/drawing/2014/main" id="{2D7F4574-29EC-477E-B225-838002962C49}"/>
                </a:ext>
              </a:extLst>
            </p:cNvPr>
            <p:cNvSpPr txBox="1"/>
            <p:nvPr/>
          </p:nvSpPr>
          <p:spPr>
            <a:xfrm>
              <a:off x="4137049" y="3582121"/>
              <a:ext cx="4488709" cy="560773"/>
            </a:xfrm>
            <a:prstGeom prst="rect">
              <a:avLst/>
            </a:prstGeom>
          </p:spPr>
          <p:txBody>
            <a:bodyPr vert="horz" wrap="square" lIns="0" tIns="12700" rIns="0" bIns="0" rtlCol="0">
              <a:spAutoFit/>
            </a:bodyPr>
            <a:lstStyle/>
            <a:p>
              <a:pPr marL="299085" indent="-286385">
                <a:spcBef>
                  <a:spcPts val="100"/>
                </a:spcBef>
                <a:buFont typeface="Arial"/>
                <a:buChar char="•"/>
                <a:tabLst>
                  <a:tab pos="299085" algn="l"/>
                  <a:tab pos="299720" algn="l"/>
                </a:tabLst>
              </a:pPr>
              <a:r>
                <a:rPr sz="1400" dirty="0">
                  <a:solidFill>
                    <a:srgbClr val="6F2F9F"/>
                  </a:solidFill>
                  <a:latin typeface="Times New Roman" panose="02020603050405020304" pitchFamily="18" charset="0"/>
                  <a:cs typeface="Times New Roman" panose="02020603050405020304" pitchFamily="18" charset="0"/>
                </a:rPr>
                <a:t>𝑅 </a:t>
              </a:r>
              <a:r>
                <a:rPr lang="en-US" altLang="zh-CN" sz="1400" dirty="0">
                  <a:solidFill>
                    <a:srgbClr val="6F2F9F"/>
                  </a:solidFill>
                  <a:latin typeface="Times New Roman" panose="02020603050405020304" pitchFamily="18" charset="0"/>
                  <a:cs typeface="Times New Roman" panose="02020603050405020304" pitchFamily="18" charset="0"/>
                </a:rPr>
                <a:t>(</a:t>
              </a:r>
              <a:r>
                <a:rPr sz="1400" dirty="0">
                  <a:solidFill>
                    <a:srgbClr val="6F2F9F"/>
                  </a:solidFill>
                  <a:latin typeface="Times New Roman" panose="02020603050405020304" pitchFamily="18" charset="0"/>
                  <a:cs typeface="Times New Roman" panose="02020603050405020304" pitchFamily="18" charset="0"/>
                </a:rPr>
                <a:t>𝑥, 𝑓, 𝑔</a:t>
              </a:r>
              <a:r>
                <a:rPr lang="en-US" altLang="zh-CN" sz="1400" dirty="0">
                  <a:solidFill>
                    <a:srgbClr val="6F2F9F"/>
                  </a:solidFill>
                  <a:latin typeface="Times New Roman" panose="02020603050405020304" pitchFamily="18" charset="0"/>
                  <a:cs typeface="Times New Roman" panose="02020603050405020304" pitchFamily="18" charset="0"/>
                </a:rPr>
                <a:t>)</a:t>
              </a:r>
              <a:r>
                <a:rPr lang="fr-FR" altLang="zh-CN" sz="1400" dirty="0">
                  <a:solidFill>
                    <a:srgbClr val="6F2F9F"/>
                  </a:solidFill>
                  <a:latin typeface="Times New Roman" panose="02020603050405020304" pitchFamily="18" charset="0"/>
                  <a:cs typeface="Times New Roman" panose="02020603050405020304" pitchFamily="18" charset="0"/>
                </a:rPr>
                <a:t> = </a:t>
              </a:r>
              <a:r>
                <a:rPr lang="zh-CN" altLang="fr-FR" sz="1400" dirty="0">
                  <a:solidFill>
                    <a:srgbClr val="6F2F9F"/>
                  </a:solidFill>
                  <a:latin typeface="Times New Roman" panose="02020603050405020304" pitchFamily="18" charset="0"/>
                  <a:cs typeface="Times New Roman" panose="02020603050405020304" pitchFamily="18" charset="0"/>
                </a:rPr>
                <a:t>𝑠</a:t>
              </a:r>
              <a:r>
                <a:rPr lang="zh-CN" altLang="en-US" sz="1400" dirty="0">
                  <a:solidFill>
                    <a:srgbClr val="6F2F9F"/>
                  </a:solidFill>
                  <a:latin typeface="Times New Roman" panose="02020603050405020304" pitchFamily="18" charset="0"/>
                  <a:cs typeface="Times New Roman" panose="02020603050405020304" pitchFamily="18" charset="0"/>
                </a:rPr>
                <a:t> </a:t>
              </a:r>
              <a:r>
                <a:rPr lang="en-US" altLang="zh-CN" sz="1400" dirty="0">
                  <a:solidFill>
                    <a:srgbClr val="6F2F9F"/>
                  </a:solidFill>
                  <a:latin typeface="Times New Roman" panose="02020603050405020304" pitchFamily="18" charset="0"/>
                  <a:cs typeface="Times New Roman" panose="02020603050405020304" pitchFamily="18" charset="0"/>
                </a:rPr>
                <a:t>(</a:t>
              </a:r>
              <a:r>
                <a:rPr lang="zh-CN" altLang="fr-FR" sz="1400" dirty="0">
                  <a:solidFill>
                    <a:srgbClr val="6F2F9F"/>
                  </a:solidFill>
                  <a:latin typeface="Times New Roman" panose="02020603050405020304" pitchFamily="18" charset="0"/>
                  <a:cs typeface="Times New Roman" panose="02020603050405020304" pitchFamily="18" charset="0"/>
                </a:rPr>
                <a:t>𝑥</a:t>
              </a:r>
              <a:r>
                <a:rPr lang="fr-FR" altLang="zh-CN" sz="1400" dirty="0">
                  <a:solidFill>
                    <a:srgbClr val="6F2F9F"/>
                  </a:solidFill>
                  <a:latin typeface="Times New Roman" panose="02020603050405020304" pitchFamily="18" charset="0"/>
                  <a:cs typeface="Times New Roman" panose="02020603050405020304" pitchFamily="18" charset="0"/>
                </a:rPr>
                <a:t>, </a:t>
              </a:r>
              <a:r>
                <a:rPr lang="zh-CN" altLang="fr-FR" sz="1400" dirty="0">
                  <a:solidFill>
                    <a:srgbClr val="6F2F9F"/>
                  </a:solidFill>
                  <a:latin typeface="Times New Roman" panose="02020603050405020304" pitchFamily="18" charset="0"/>
                  <a:cs typeface="Times New Roman" panose="02020603050405020304" pitchFamily="18" charset="0"/>
                </a:rPr>
                <a:t>𝑥</a:t>
              </a:r>
              <a:r>
                <a:rPr lang="fr-FR" altLang="zh-CN" sz="1400" dirty="0">
                  <a:solidFill>
                    <a:srgbClr val="6F2F9F"/>
                  </a:solidFill>
                  <a:latin typeface="Times New Roman" panose="02020603050405020304" pitchFamily="18" charset="0"/>
                  <a:cs typeface="Times New Roman" panose="02020603050405020304" pitchFamily="18" charset="0"/>
                </a:rPr>
                <a:t>′): reconstruction error.</a:t>
              </a:r>
              <a:endParaRPr sz="1400" dirty="0">
                <a:latin typeface="Times New Roman" panose="02020603050405020304" pitchFamily="18" charset="0"/>
                <a:cs typeface="Times New Roman" panose="02020603050405020304" pitchFamily="18" charset="0"/>
              </a:endParaRPr>
            </a:p>
            <a:p>
              <a:pPr marL="299085" indent="-286385">
                <a:lnSpc>
                  <a:spcPct val="100000"/>
                </a:lnSpc>
                <a:buFont typeface="Arial"/>
                <a:buChar char="•"/>
                <a:tabLst>
                  <a:tab pos="299085" algn="l"/>
                  <a:tab pos="299720" algn="l"/>
                </a:tabLst>
              </a:pPr>
              <a:r>
                <a:rPr sz="1400" dirty="0">
                  <a:solidFill>
                    <a:srgbClr val="6F2F9F"/>
                  </a:solidFill>
                  <a:latin typeface="Times New Roman" panose="02020603050405020304" pitchFamily="18" charset="0"/>
                  <a:cs typeface="Times New Roman" panose="02020603050405020304" pitchFamily="18" charset="0"/>
                </a:rPr>
                <a:t>𝐿(𝑦) and 𝐿(𝑥): Likelihoods.</a:t>
              </a:r>
              <a:endParaRPr sz="1400" dirty="0">
                <a:latin typeface="Times New Roman" panose="02020603050405020304" pitchFamily="18" charset="0"/>
                <a:cs typeface="Times New Roman" panose="02020603050405020304" pitchFamily="18" charset="0"/>
              </a:endParaRPr>
            </a:p>
          </p:txBody>
        </p:sp>
        <p:sp>
          <p:nvSpPr>
            <p:cNvPr id="16" name="object 12">
              <a:extLst>
                <a:ext uri="{FF2B5EF4-FFF2-40B4-BE49-F238E27FC236}">
                  <a16:creationId xmlns:a16="http://schemas.microsoft.com/office/drawing/2014/main" id="{E12C6F18-31B9-4395-8275-EA7243A2D8F5}"/>
                </a:ext>
              </a:extLst>
            </p:cNvPr>
            <p:cNvSpPr/>
            <p:nvPr/>
          </p:nvSpPr>
          <p:spPr>
            <a:xfrm>
              <a:off x="2700527" y="2084832"/>
              <a:ext cx="6861048" cy="1028700"/>
            </a:xfrm>
            <a:prstGeom prst="rect">
              <a:avLst/>
            </a:prstGeom>
            <a:blipFill>
              <a:blip r:embed="rId6"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7" name="object 13">
              <a:extLst>
                <a:ext uri="{FF2B5EF4-FFF2-40B4-BE49-F238E27FC236}">
                  <a16:creationId xmlns:a16="http://schemas.microsoft.com/office/drawing/2014/main" id="{A43A1220-B157-49A7-BF23-9A493A804335}"/>
                </a:ext>
              </a:extLst>
            </p:cNvPr>
            <p:cNvSpPr/>
            <p:nvPr/>
          </p:nvSpPr>
          <p:spPr>
            <a:xfrm>
              <a:off x="2759964" y="2125979"/>
              <a:ext cx="6747002" cy="912876"/>
            </a:xfrm>
            <a:prstGeom prst="rect">
              <a:avLst/>
            </a:prstGeom>
            <a:blipFill>
              <a:blip r:embed="rId7"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21" name="object 17">
              <a:extLst>
                <a:ext uri="{FF2B5EF4-FFF2-40B4-BE49-F238E27FC236}">
                  <a16:creationId xmlns:a16="http://schemas.microsoft.com/office/drawing/2014/main" id="{6410BCFA-CC7A-417D-B118-EAD54C3E0741}"/>
                </a:ext>
              </a:extLst>
            </p:cNvPr>
            <p:cNvSpPr txBox="1"/>
            <p:nvPr/>
          </p:nvSpPr>
          <p:spPr>
            <a:xfrm>
              <a:off x="4905729" y="1740196"/>
              <a:ext cx="2520518" cy="328198"/>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panose="02020603050405020304" pitchFamily="18" charset="0"/>
                  <a:cs typeface="Times New Roman" panose="02020603050405020304" pitchFamily="18" charset="0"/>
                </a:rPr>
                <a:t>Primal Task 𝑓: 𝑥 → 𝑦</a:t>
              </a:r>
            </a:p>
          </p:txBody>
        </p:sp>
        <p:sp>
          <p:nvSpPr>
            <p:cNvPr id="23" name="object 19">
              <a:extLst>
                <a:ext uri="{FF2B5EF4-FFF2-40B4-BE49-F238E27FC236}">
                  <a16:creationId xmlns:a16="http://schemas.microsoft.com/office/drawing/2014/main" id="{E0E5FB73-B622-4221-B15E-3B58C1E0AC78}"/>
                </a:ext>
              </a:extLst>
            </p:cNvPr>
            <p:cNvSpPr txBox="1"/>
            <p:nvPr/>
          </p:nvSpPr>
          <p:spPr>
            <a:xfrm>
              <a:off x="836777" y="4287139"/>
              <a:ext cx="1218565"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24" name="object 20">
              <a:extLst>
                <a:ext uri="{FF2B5EF4-FFF2-40B4-BE49-F238E27FC236}">
                  <a16:creationId xmlns:a16="http://schemas.microsoft.com/office/drawing/2014/main" id="{2D8D33E3-76D1-42EB-87D1-6C0D95410915}"/>
                </a:ext>
              </a:extLst>
            </p:cNvPr>
            <p:cNvSpPr txBox="1"/>
            <p:nvPr/>
          </p:nvSpPr>
          <p:spPr>
            <a:xfrm>
              <a:off x="954735" y="2181859"/>
              <a:ext cx="575310"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p>
          </p:txBody>
        </p:sp>
        <p:sp>
          <p:nvSpPr>
            <p:cNvPr id="25" name="object 21">
              <a:extLst>
                <a:ext uri="{FF2B5EF4-FFF2-40B4-BE49-F238E27FC236}">
                  <a16:creationId xmlns:a16="http://schemas.microsoft.com/office/drawing/2014/main" id="{FEEDB41C-2649-4D3C-A917-AAEA9CC87DB6}"/>
                </a:ext>
              </a:extLst>
            </p:cNvPr>
            <p:cNvSpPr txBox="1"/>
            <p:nvPr/>
          </p:nvSpPr>
          <p:spPr>
            <a:xfrm>
              <a:off x="10046969" y="4287139"/>
              <a:ext cx="1218565"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26" name="object 22">
              <a:extLst>
                <a:ext uri="{FF2B5EF4-FFF2-40B4-BE49-F238E27FC236}">
                  <a16:creationId xmlns:a16="http://schemas.microsoft.com/office/drawing/2014/main" id="{B992E27A-0A50-48EF-B8EB-FAAF2C83E0A6}"/>
                </a:ext>
              </a:extLst>
            </p:cNvPr>
            <p:cNvSpPr txBox="1"/>
            <p:nvPr/>
          </p:nvSpPr>
          <p:spPr>
            <a:xfrm>
              <a:off x="10326116" y="2181859"/>
              <a:ext cx="575310"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endParaRPr sz="1400">
                <a:latin typeface="Times New Roman" panose="02020603050405020304" pitchFamily="18" charset="0"/>
                <a:cs typeface="Times New Roman" panose="02020603050405020304" pitchFamily="18" charset="0"/>
              </a:endParaRPr>
            </a:p>
          </p:txBody>
        </p:sp>
        <p:sp>
          <p:nvSpPr>
            <p:cNvPr id="27" name="object 24">
              <a:extLst>
                <a:ext uri="{FF2B5EF4-FFF2-40B4-BE49-F238E27FC236}">
                  <a16:creationId xmlns:a16="http://schemas.microsoft.com/office/drawing/2014/main" id="{F548F109-1ECA-4283-830E-0A612F448181}"/>
                </a:ext>
              </a:extLst>
            </p:cNvPr>
            <p:cNvSpPr/>
            <p:nvPr/>
          </p:nvSpPr>
          <p:spPr>
            <a:xfrm>
              <a:off x="862583" y="5260847"/>
              <a:ext cx="10229088" cy="1092708"/>
            </a:xfrm>
            <a:prstGeom prst="rect">
              <a:avLst/>
            </a:prstGeom>
            <a:blipFill>
              <a:blip r:embed="rId8"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28" name="object 26">
              <a:extLst>
                <a:ext uri="{FF2B5EF4-FFF2-40B4-BE49-F238E27FC236}">
                  <a16:creationId xmlns:a16="http://schemas.microsoft.com/office/drawing/2014/main" id="{FA799751-8FA3-43B1-A2EE-4657817B5CF7}"/>
                </a:ext>
              </a:extLst>
            </p:cNvPr>
            <p:cNvSpPr/>
            <p:nvPr/>
          </p:nvSpPr>
          <p:spPr>
            <a:xfrm>
              <a:off x="922019" y="5300471"/>
              <a:ext cx="10114788" cy="979932"/>
            </a:xfrm>
            <a:prstGeom prst="rect">
              <a:avLst/>
            </a:prstGeom>
            <a:blipFill>
              <a:blip r:embed="rId9"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29" name="object 27">
              <a:extLst>
                <a:ext uri="{FF2B5EF4-FFF2-40B4-BE49-F238E27FC236}">
                  <a16:creationId xmlns:a16="http://schemas.microsoft.com/office/drawing/2014/main" id="{073C52D6-D217-42CA-B145-36A441AE4DFF}"/>
                </a:ext>
              </a:extLst>
            </p:cNvPr>
            <p:cNvSpPr txBox="1"/>
            <p:nvPr/>
          </p:nvSpPr>
          <p:spPr>
            <a:xfrm>
              <a:off x="1336666" y="5233079"/>
              <a:ext cx="9601835" cy="985406"/>
            </a:xfrm>
            <a:prstGeom prst="rect">
              <a:avLst/>
            </a:prstGeom>
          </p:spPr>
          <p:txBody>
            <a:bodyPr vert="horz" wrap="square" lIns="0" tIns="162560" rIns="0" bIns="0" rtlCol="0">
              <a:spAutoFit/>
            </a:bodyPr>
            <a:lstStyle/>
            <a:p>
              <a:pPr marL="1460500" marR="5080" indent="-1448435">
                <a:lnSpc>
                  <a:spcPct val="100000"/>
                </a:lnSpc>
                <a:spcBef>
                  <a:spcPts val="1645"/>
                </a:spcBef>
              </a:pPr>
              <a:r>
                <a:rPr sz="2000" dirty="0">
                  <a:solidFill>
                    <a:srgbClr val="FFFFFF"/>
                  </a:solidFill>
                  <a:latin typeface="Times New Roman" panose="02020603050405020304" pitchFamily="18" charset="0"/>
                  <a:cs typeface="Times New Roman" panose="02020603050405020304" pitchFamily="18" charset="0"/>
                </a:rPr>
                <a:t>Algorithms like policy gradient can be used to improve both primal  and dual models according to feedback signals</a:t>
              </a:r>
              <a:endParaRPr sz="2000" dirty="0">
                <a:latin typeface="Times New Roman" panose="02020603050405020304" pitchFamily="18" charset="0"/>
                <a:cs typeface="Times New Roman" panose="02020603050405020304" pitchFamily="18" charset="0"/>
              </a:endParaRPr>
            </a:p>
          </p:txBody>
        </p:sp>
      </p:grpSp>
      <p:sp>
        <p:nvSpPr>
          <p:cNvPr id="36" name="矩形 35">
            <a:extLst>
              <a:ext uri="{FF2B5EF4-FFF2-40B4-BE49-F238E27FC236}">
                <a16:creationId xmlns:a16="http://schemas.microsoft.com/office/drawing/2014/main" id="{D5DAA21E-304D-4AAF-AC5B-DB6A346FBF60}"/>
              </a:ext>
            </a:extLst>
          </p:cNvPr>
          <p:cNvSpPr/>
          <p:nvPr/>
        </p:nvSpPr>
        <p:spPr>
          <a:xfrm>
            <a:off x="3428900" y="3791199"/>
            <a:ext cx="1829244" cy="338554"/>
          </a:xfrm>
          <a:prstGeom prst="rect">
            <a:avLst/>
          </a:prstGeom>
        </p:spPr>
        <p:txBody>
          <a:bodyPr wrap="square">
            <a:spAutoFit/>
          </a:bodyPr>
          <a:lstStyle/>
          <a:p>
            <a:pPr lvl="0"/>
            <a:r>
              <a:rPr lang="en-US" altLang="zh-CN" sz="1600" dirty="0">
                <a:solidFill>
                  <a:prstClr val="black"/>
                </a:solidFill>
                <a:latin typeface="Times New Roman" panose="02020603050405020304" pitchFamily="18" charset="0"/>
                <a:cs typeface="Times New Roman" panose="02020603050405020304" pitchFamily="18" charset="0"/>
              </a:rPr>
              <a:t>Dual Task </a:t>
            </a:r>
            <a:r>
              <a:rPr lang="zh-CN" altLang="en-US" sz="1600" dirty="0">
                <a:solidFill>
                  <a:prstClr val="black"/>
                </a:solidFill>
                <a:latin typeface="Times New Roman" panose="02020603050405020304" pitchFamily="18" charset="0"/>
                <a:cs typeface="Times New Roman" panose="02020603050405020304" pitchFamily="18" charset="0"/>
              </a:rPr>
              <a:t>𝑔</a:t>
            </a:r>
            <a:r>
              <a:rPr lang="en-US" altLang="zh-CN" sz="1600" dirty="0">
                <a:solidFill>
                  <a:prstClr val="black"/>
                </a:solidFill>
                <a:latin typeface="Times New Roman" panose="02020603050405020304" pitchFamily="18" charset="0"/>
                <a:cs typeface="Times New Roman" panose="02020603050405020304" pitchFamily="18" charset="0"/>
              </a:rPr>
              <a:t>: </a:t>
            </a:r>
            <a:r>
              <a:rPr lang="zh-CN" altLang="en-US" sz="1600" dirty="0">
                <a:solidFill>
                  <a:prstClr val="black"/>
                </a:solidFill>
                <a:latin typeface="Times New Roman" panose="02020603050405020304" pitchFamily="18" charset="0"/>
                <a:cs typeface="Times New Roman" panose="02020603050405020304" pitchFamily="18" charset="0"/>
              </a:rPr>
              <a:t>𝑦 → 𝑥</a:t>
            </a:r>
          </a:p>
        </p:txBody>
      </p:sp>
      <p:sp>
        <p:nvSpPr>
          <p:cNvPr id="38" name="矩形 37">
            <a:extLst>
              <a:ext uri="{FF2B5EF4-FFF2-40B4-BE49-F238E27FC236}">
                <a16:creationId xmlns:a16="http://schemas.microsoft.com/office/drawing/2014/main" id="{74C2DECF-3CEA-4816-846E-E1A2CE859639}"/>
              </a:ext>
            </a:extLst>
          </p:cNvPr>
          <p:cNvSpPr/>
          <p:nvPr/>
        </p:nvSpPr>
        <p:spPr>
          <a:xfrm>
            <a:off x="539552" y="6521028"/>
            <a:ext cx="1341778" cy="307777"/>
          </a:xfrm>
          <a:prstGeom prst="rect">
            <a:avLst/>
          </a:prstGeom>
        </p:spPr>
        <p:txBody>
          <a:bodyPr wrap="none">
            <a:spAutoFit/>
          </a:bodyPr>
          <a:lstStyle/>
          <a:p>
            <a:r>
              <a:rPr lang="en-US" altLang="zh-CN" sz="1400" dirty="0">
                <a:solidFill>
                  <a:sysClr val="windowText" lastClr="000000"/>
                </a:solidFill>
                <a:latin typeface="Times New Roman" pitchFamily="18" charset="0"/>
                <a:cs typeface="Times New Roman" pitchFamily="18" charset="0"/>
              </a:rPr>
              <a:t>MSRA NIPS 16</a:t>
            </a:r>
            <a:endParaRPr lang="zh-CN" altLang="en-US" sz="1400" dirty="0">
              <a:solidFill>
                <a:sysClr val="windowText" lastClr="0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51651011"/>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E2EE8D-A7C2-44F7-8EBA-A84D30E1CD98}"/>
              </a:ext>
            </a:extLst>
          </p:cNvPr>
          <p:cNvSpPr>
            <a:spLocks noGrp="1"/>
          </p:cNvSpPr>
          <p:nvPr>
            <p:ph type="title"/>
          </p:nvPr>
        </p:nvSpPr>
        <p:spPr/>
        <p:txBody>
          <a:bodyPr/>
          <a:lstStyle/>
          <a:p>
            <a:r>
              <a:rPr lang="en-US" altLang="zh-CN" dirty="0"/>
              <a:t>Dual Machine Translation as Example</a:t>
            </a:r>
            <a:endParaRPr lang="zh-CN" altLang="en-US" dirty="0"/>
          </a:p>
        </p:txBody>
      </p:sp>
      <p:sp>
        <p:nvSpPr>
          <p:cNvPr id="4" name="页脚占位符 3">
            <a:extLst>
              <a:ext uri="{FF2B5EF4-FFF2-40B4-BE49-F238E27FC236}">
                <a16:creationId xmlns:a16="http://schemas.microsoft.com/office/drawing/2014/main" id="{1BAB62E0-5BD8-4386-ADFB-759742C0B48A}"/>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A86B8EDB-5410-411C-B23C-9FFC557E6CD8}"/>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38</a:t>
            </a:fld>
            <a:endParaRPr lang="en-US" altLang="zh-CN">
              <a:solidFill>
                <a:srgbClr val="000000"/>
              </a:solidFill>
            </a:endParaRPr>
          </a:p>
        </p:txBody>
      </p:sp>
      <p:grpSp>
        <p:nvGrpSpPr>
          <p:cNvPr id="30" name="组合 29">
            <a:extLst>
              <a:ext uri="{FF2B5EF4-FFF2-40B4-BE49-F238E27FC236}">
                <a16:creationId xmlns:a16="http://schemas.microsoft.com/office/drawing/2014/main" id="{7E23A2FE-0FCB-4C9F-AD3B-32BD3369CB54}"/>
              </a:ext>
            </a:extLst>
          </p:cNvPr>
          <p:cNvGrpSpPr/>
          <p:nvPr/>
        </p:nvGrpSpPr>
        <p:grpSpPr>
          <a:xfrm>
            <a:off x="107504" y="1528996"/>
            <a:ext cx="8580741" cy="2680799"/>
            <a:chOff x="623539" y="1740196"/>
            <a:chExt cx="10844560" cy="3388063"/>
          </a:xfrm>
        </p:grpSpPr>
        <p:sp>
          <p:nvSpPr>
            <p:cNvPr id="18" name="object 14">
              <a:extLst>
                <a:ext uri="{FF2B5EF4-FFF2-40B4-BE49-F238E27FC236}">
                  <a16:creationId xmlns:a16="http://schemas.microsoft.com/office/drawing/2014/main" id="{7C5EAC99-6AF0-4933-885E-B9600659A2A3}"/>
                </a:ext>
              </a:extLst>
            </p:cNvPr>
            <p:cNvSpPr/>
            <p:nvPr/>
          </p:nvSpPr>
          <p:spPr>
            <a:xfrm>
              <a:off x="2700527" y="4032516"/>
              <a:ext cx="6835140" cy="1095743"/>
            </a:xfrm>
            <a:prstGeom prst="rect">
              <a:avLst/>
            </a:prstGeom>
            <a:blipFill>
              <a:blip r:embed="rId2"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9" name="object 15">
              <a:extLst>
                <a:ext uri="{FF2B5EF4-FFF2-40B4-BE49-F238E27FC236}">
                  <a16:creationId xmlns:a16="http://schemas.microsoft.com/office/drawing/2014/main" id="{A1770338-6D7C-4333-B1F4-9BDEFD7A463A}"/>
                </a:ext>
              </a:extLst>
            </p:cNvPr>
            <p:cNvSpPr/>
            <p:nvPr/>
          </p:nvSpPr>
          <p:spPr>
            <a:xfrm>
              <a:off x="2700526" y="4084840"/>
              <a:ext cx="6720458" cy="981457"/>
            </a:xfrm>
            <a:prstGeom prst="rect">
              <a:avLst/>
            </a:prstGeom>
            <a:blipFill>
              <a:blip r:embed="rId3"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7" name="object 3">
              <a:extLst>
                <a:ext uri="{FF2B5EF4-FFF2-40B4-BE49-F238E27FC236}">
                  <a16:creationId xmlns:a16="http://schemas.microsoft.com/office/drawing/2014/main" id="{57BC9A6B-83F4-4536-8336-5BAFB8A520F7}"/>
                </a:ext>
              </a:extLst>
            </p:cNvPr>
            <p:cNvSpPr/>
            <p:nvPr/>
          </p:nvSpPr>
          <p:spPr>
            <a:xfrm>
              <a:off x="623539" y="2546604"/>
              <a:ext cx="1361846" cy="1702308"/>
            </a:xfrm>
            <a:prstGeom prst="rect">
              <a:avLst/>
            </a:prstGeom>
            <a:blipFill>
              <a:blip r:embed="rId4"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8" name="object 4">
              <a:extLst>
                <a:ext uri="{FF2B5EF4-FFF2-40B4-BE49-F238E27FC236}">
                  <a16:creationId xmlns:a16="http://schemas.microsoft.com/office/drawing/2014/main" id="{5207368C-A6A0-44E3-A74B-663C07019238}"/>
                </a:ext>
              </a:extLst>
            </p:cNvPr>
            <p:cNvSpPr/>
            <p:nvPr/>
          </p:nvSpPr>
          <p:spPr>
            <a:xfrm>
              <a:off x="9985247" y="2546604"/>
              <a:ext cx="1482852" cy="1616964"/>
            </a:xfrm>
            <a:prstGeom prst="rect">
              <a:avLst/>
            </a:prstGeom>
            <a:blipFill>
              <a:blip r:embed="rId5"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9" name="object 5">
              <a:extLst>
                <a:ext uri="{FF2B5EF4-FFF2-40B4-BE49-F238E27FC236}">
                  <a16:creationId xmlns:a16="http://schemas.microsoft.com/office/drawing/2014/main" id="{9BC85E53-4A82-4516-92F4-CA9BCF980870}"/>
                </a:ext>
              </a:extLst>
            </p:cNvPr>
            <p:cNvSpPr txBox="1"/>
            <p:nvPr/>
          </p:nvSpPr>
          <p:spPr>
            <a:xfrm>
              <a:off x="8359012" y="3218179"/>
              <a:ext cx="1668528" cy="560773"/>
            </a:xfrm>
            <a:prstGeom prst="rect">
              <a:avLst/>
            </a:prstGeom>
          </p:spPr>
          <p:txBody>
            <a:bodyPr vert="horz" wrap="square" lIns="0" tIns="12700" rIns="0" bIns="0" rtlCol="0">
              <a:spAutoFit/>
            </a:bodyPr>
            <a:lstStyle/>
            <a:p>
              <a:pPr algn="ctr">
                <a:lnSpc>
                  <a:spcPct val="100000"/>
                </a:lnSpc>
                <a:spcBef>
                  <a:spcPts val="100"/>
                </a:spcBef>
              </a:pPr>
              <a:r>
                <a:rPr lang="en-US" sz="1400" dirty="0">
                  <a:solidFill>
                    <a:srgbClr val="00AF50"/>
                  </a:solidFill>
                  <a:latin typeface="Times New Roman" panose="02020603050405020304" pitchFamily="18" charset="0"/>
                  <a:cs typeface="Times New Roman" panose="02020603050405020304" pitchFamily="18" charset="0"/>
                </a:rPr>
                <a:t>Chinese sentence</a:t>
              </a:r>
            </a:p>
            <a:p>
              <a:pPr algn="ctr">
                <a:lnSpc>
                  <a:spcPct val="100000"/>
                </a:lnSpc>
                <a:spcBef>
                  <a:spcPts val="10"/>
                </a:spcBef>
              </a:pPr>
              <a:r>
                <a:rPr sz="1400" dirty="0">
                  <a:solidFill>
                    <a:srgbClr val="00AF50"/>
                  </a:solidFill>
                  <a:latin typeface="Times New Roman" panose="02020603050405020304" pitchFamily="18" charset="0"/>
                  <a:cs typeface="Times New Roman" panose="02020603050405020304" pitchFamily="18" charset="0"/>
                </a:rPr>
                <a:t>𝑦 = 𝑓(𝑥)</a:t>
              </a:r>
              <a:endParaRPr sz="1400" dirty="0">
                <a:latin typeface="Times New Roman" panose="02020603050405020304" pitchFamily="18" charset="0"/>
                <a:cs typeface="Times New Roman" panose="02020603050405020304" pitchFamily="18" charset="0"/>
              </a:endParaRPr>
            </a:p>
          </p:txBody>
        </p:sp>
        <p:sp>
          <p:nvSpPr>
            <p:cNvPr id="10" name="object 6">
              <a:extLst>
                <a:ext uri="{FF2B5EF4-FFF2-40B4-BE49-F238E27FC236}">
                  <a16:creationId xmlns:a16="http://schemas.microsoft.com/office/drawing/2014/main" id="{7CD48E2A-C405-4A27-8394-1ADB2A3F2388}"/>
                </a:ext>
              </a:extLst>
            </p:cNvPr>
            <p:cNvSpPr txBox="1"/>
            <p:nvPr/>
          </p:nvSpPr>
          <p:spPr>
            <a:xfrm>
              <a:off x="1897599" y="2886974"/>
              <a:ext cx="2027612" cy="1229570"/>
            </a:xfrm>
            <a:prstGeom prst="rect">
              <a:avLst/>
            </a:prstGeom>
          </p:spPr>
          <p:txBody>
            <a:bodyPr vert="horz" wrap="square" lIns="0" tIns="118110" rIns="0" bIns="0" rtlCol="0">
              <a:spAutoFit/>
            </a:bodyPr>
            <a:lstStyle/>
            <a:p>
              <a:pPr marL="43180">
                <a:lnSpc>
                  <a:spcPct val="100000"/>
                </a:lnSpc>
                <a:spcBef>
                  <a:spcPts val="930"/>
                </a:spcBef>
              </a:pPr>
              <a:r>
                <a:rPr lang="en-US" sz="1400" dirty="0">
                  <a:solidFill>
                    <a:srgbClr val="006FC0"/>
                  </a:solidFill>
                  <a:latin typeface="Times New Roman" panose="02020603050405020304" pitchFamily="18" charset="0"/>
                  <a:cs typeface="Times New Roman" panose="02020603050405020304" pitchFamily="18" charset="0"/>
                </a:rPr>
                <a:t>English sentence </a:t>
              </a:r>
              <a:r>
                <a:rPr sz="1400" dirty="0">
                  <a:solidFill>
                    <a:srgbClr val="006FC0"/>
                  </a:solidFill>
                  <a:latin typeface="Times New Roman" panose="02020603050405020304" pitchFamily="18" charset="0"/>
                  <a:cs typeface="Times New Roman" panose="02020603050405020304" pitchFamily="18" charset="0"/>
                </a:rPr>
                <a:t>𝑥</a:t>
              </a:r>
              <a:endParaRPr sz="1400" dirty="0">
                <a:latin typeface="Times New Roman" panose="02020603050405020304" pitchFamily="18" charset="0"/>
                <a:cs typeface="Times New Roman" panose="02020603050405020304" pitchFamily="18" charset="0"/>
              </a:endParaRPr>
            </a:p>
            <a:p>
              <a:pPr marL="12700">
                <a:lnSpc>
                  <a:spcPts val="2155"/>
                </a:lnSpc>
                <a:spcBef>
                  <a:spcPts val="835"/>
                </a:spcBef>
              </a:pPr>
              <a:r>
                <a:rPr lang="en-US" sz="1400" dirty="0">
                  <a:solidFill>
                    <a:srgbClr val="FFC000"/>
                  </a:solidFill>
                  <a:latin typeface="Times New Roman" panose="02020603050405020304" pitchFamily="18" charset="0"/>
                  <a:cs typeface="Times New Roman" panose="02020603050405020304" pitchFamily="18" charset="0"/>
                </a:rPr>
                <a:t>New English sentence</a:t>
              </a:r>
            </a:p>
            <a:p>
              <a:pPr marL="1270" algn="ctr">
                <a:lnSpc>
                  <a:spcPts val="2155"/>
                </a:lnSpc>
              </a:pPr>
              <a:r>
                <a:rPr sz="1400" dirty="0">
                  <a:solidFill>
                    <a:srgbClr val="FFC000"/>
                  </a:solidFill>
                  <a:latin typeface="Times New Roman" panose="02020603050405020304" pitchFamily="18" charset="0"/>
                  <a:cs typeface="Times New Roman" panose="02020603050405020304" pitchFamily="18" charset="0"/>
                </a:rPr>
                <a:t>𝑥′ = 𝑔(𝑦)</a:t>
              </a:r>
              <a:endParaRPr sz="1400" dirty="0">
                <a:latin typeface="Times New Roman" panose="02020603050405020304" pitchFamily="18" charset="0"/>
                <a:cs typeface="Times New Roman" panose="02020603050405020304" pitchFamily="18" charset="0"/>
              </a:endParaRPr>
            </a:p>
          </p:txBody>
        </p:sp>
        <p:sp>
          <p:nvSpPr>
            <p:cNvPr id="11" name="object 7">
              <a:extLst>
                <a:ext uri="{FF2B5EF4-FFF2-40B4-BE49-F238E27FC236}">
                  <a16:creationId xmlns:a16="http://schemas.microsoft.com/office/drawing/2014/main" id="{3D62F8FA-4A85-4CC7-9669-885C6667C6CC}"/>
                </a:ext>
              </a:extLst>
            </p:cNvPr>
            <p:cNvSpPr txBox="1"/>
            <p:nvPr/>
          </p:nvSpPr>
          <p:spPr>
            <a:xfrm>
              <a:off x="4249929" y="3200146"/>
              <a:ext cx="3121661" cy="288491"/>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6F2F9F"/>
                  </a:solidFill>
                  <a:latin typeface="Times New Roman" panose="02020603050405020304" pitchFamily="18" charset="0"/>
                  <a:cs typeface="Times New Roman" panose="02020603050405020304" pitchFamily="18" charset="0"/>
                </a:rPr>
                <a:t>Feedback signals during the loop:</a:t>
              </a:r>
              <a:endParaRPr sz="1400" dirty="0">
                <a:latin typeface="Times New Roman" panose="02020603050405020304" pitchFamily="18" charset="0"/>
                <a:cs typeface="Times New Roman" panose="02020603050405020304" pitchFamily="18" charset="0"/>
              </a:endParaRPr>
            </a:p>
          </p:txBody>
        </p:sp>
        <p:sp>
          <p:nvSpPr>
            <p:cNvPr id="14" name="object 10">
              <a:extLst>
                <a:ext uri="{FF2B5EF4-FFF2-40B4-BE49-F238E27FC236}">
                  <a16:creationId xmlns:a16="http://schemas.microsoft.com/office/drawing/2014/main" id="{941EAD10-5FCB-4639-9CE8-58CF7FAD3D7F}"/>
                </a:ext>
              </a:extLst>
            </p:cNvPr>
            <p:cNvSpPr txBox="1"/>
            <p:nvPr/>
          </p:nvSpPr>
          <p:spPr>
            <a:xfrm>
              <a:off x="5511165" y="3731160"/>
              <a:ext cx="2983864" cy="288491"/>
            </a:xfrm>
            <a:prstGeom prst="rect">
              <a:avLst/>
            </a:prstGeom>
          </p:spPr>
          <p:txBody>
            <a:bodyPr vert="horz" wrap="square" lIns="0" tIns="12700" rIns="0" bIns="0" rtlCol="0">
              <a:spAutoFit/>
            </a:bodyPr>
            <a:lstStyle/>
            <a:p>
              <a:pPr marL="12700">
                <a:lnSpc>
                  <a:spcPct val="100000"/>
                </a:lnSpc>
                <a:spcBef>
                  <a:spcPts val="100"/>
                </a:spcBef>
              </a:pPr>
              <a:endParaRPr sz="1400" dirty="0">
                <a:latin typeface="Times New Roman" panose="02020603050405020304" pitchFamily="18" charset="0"/>
                <a:cs typeface="Times New Roman" panose="02020603050405020304" pitchFamily="18" charset="0"/>
              </a:endParaRPr>
            </a:p>
          </p:txBody>
        </p:sp>
        <p:sp>
          <p:nvSpPr>
            <p:cNvPr id="15" name="object 11">
              <a:extLst>
                <a:ext uri="{FF2B5EF4-FFF2-40B4-BE49-F238E27FC236}">
                  <a16:creationId xmlns:a16="http://schemas.microsoft.com/office/drawing/2014/main" id="{2D7F4574-29EC-477E-B225-838002962C49}"/>
                </a:ext>
              </a:extLst>
            </p:cNvPr>
            <p:cNvSpPr txBox="1"/>
            <p:nvPr/>
          </p:nvSpPr>
          <p:spPr>
            <a:xfrm>
              <a:off x="4137049" y="3582121"/>
              <a:ext cx="4488709" cy="576981"/>
            </a:xfrm>
            <a:prstGeom prst="rect">
              <a:avLst/>
            </a:prstGeom>
          </p:spPr>
          <p:txBody>
            <a:bodyPr vert="horz" wrap="square" lIns="0" tIns="12700" rIns="0" bIns="0" rtlCol="0">
              <a:spAutoFit/>
            </a:bodyPr>
            <a:lstStyle/>
            <a:p>
              <a:pPr marL="299085" indent="-286385">
                <a:spcBef>
                  <a:spcPts val="100"/>
                </a:spcBef>
                <a:buFont typeface="Arial"/>
                <a:buChar char="•"/>
                <a:tabLst>
                  <a:tab pos="299085" algn="l"/>
                  <a:tab pos="299720" algn="l"/>
                </a:tabLst>
              </a:pPr>
              <a:r>
                <a:rPr sz="1400" dirty="0">
                  <a:solidFill>
                    <a:srgbClr val="6F2F9F"/>
                  </a:solidFill>
                  <a:latin typeface="Times New Roman" panose="02020603050405020304" pitchFamily="18" charset="0"/>
                  <a:cs typeface="Times New Roman" panose="02020603050405020304" pitchFamily="18" charset="0"/>
                </a:rPr>
                <a:t>𝑅 </a:t>
              </a:r>
              <a:r>
                <a:rPr lang="en-US" altLang="zh-CN" sz="1400" dirty="0">
                  <a:solidFill>
                    <a:srgbClr val="6F2F9F"/>
                  </a:solidFill>
                  <a:latin typeface="Times New Roman" panose="02020603050405020304" pitchFamily="18" charset="0"/>
                  <a:cs typeface="Times New Roman" panose="02020603050405020304" pitchFamily="18" charset="0"/>
                </a:rPr>
                <a:t>(</a:t>
              </a:r>
              <a:r>
                <a:rPr sz="1400" dirty="0">
                  <a:solidFill>
                    <a:srgbClr val="6F2F9F"/>
                  </a:solidFill>
                  <a:latin typeface="Times New Roman" panose="02020603050405020304" pitchFamily="18" charset="0"/>
                  <a:cs typeface="Times New Roman" panose="02020603050405020304" pitchFamily="18" charset="0"/>
                </a:rPr>
                <a:t>𝑥, 𝑓, 𝑔</a:t>
              </a:r>
              <a:r>
                <a:rPr lang="en-US" altLang="zh-CN" sz="1400" dirty="0">
                  <a:solidFill>
                    <a:srgbClr val="6F2F9F"/>
                  </a:solidFill>
                  <a:latin typeface="Times New Roman" panose="02020603050405020304" pitchFamily="18" charset="0"/>
                  <a:cs typeface="Times New Roman" panose="02020603050405020304" pitchFamily="18" charset="0"/>
                </a:rPr>
                <a:t>)</a:t>
              </a:r>
              <a:r>
                <a:rPr lang="fr-FR" altLang="zh-CN" sz="1400" dirty="0">
                  <a:solidFill>
                    <a:srgbClr val="6F2F9F"/>
                  </a:solidFill>
                  <a:latin typeface="Times New Roman" panose="02020603050405020304" pitchFamily="18" charset="0"/>
                  <a:cs typeface="Times New Roman" panose="02020603050405020304" pitchFamily="18" charset="0"/>
                </a:rPr>
                <a:t> = </a:t>
              </a:r>
              <a:r>
                <a:rPr lang="zh-CN" altLang="fr-FR" sz="1400" dirty="0">
                  <a:solidFill>
                    <a:srgbClr val="6F2F9F"/>
                  </a:solidFill>
                  <a:latin typeface="Times New Roman" panose="02020603050405020304" pitchFamily="18" charset="0"/>
                  <a:cs typeface="Times New Roman" panose="02020603050405020304" pitchFamily="18" charset="0"/>
                </a:rPr>
                <a:t>𝑠</a:t>
              </a:r>
              <a:r>
                <a:rPr lang="zh-CN" altLang="en-US" sz="1400" dirty="0">
                  <a:solidFill>
                    <a:srgbClr val="6F2F9F"/>
                  </a:solidFill>
                  <a:latin typeface="Times New Roman" panose="02020603050405020304" pitchFamily="18" charset="0"/>
                  <a:cs typeface="Times New Roman" panose="02020603050405020304" pitchFamily="18" charset="0"/>
                </a:rPr>
                <a:t> </a:t>
              </a:r>
              <a:r>
                <a:rPr lang="en-US" altLang="zh-CN" sz="1400" dirty="0">
                  <a:solidFill>
                    <a:srgbClr val="6F2F9F"/>
                  </a:solidFill>
                  <a:latin typeface="Times New Roman" panose="02020603050405020304" pitchFamily="18" charset="0"/>
                  <a:cs typeface="Times New Roman" panose="02020603050405020304" pitchFamily="18" charset="0"/>
                </a:rPr>
                <a:t>(</a:t>
              </a:r>
              <a:r>
                <a:rPr lang="zh-CN" altLang="fr-FR" sz="1400" dirty="0">
                  <a:solidFill>
                    <a:srgbClr val="6F2F9F"/>
                  </a:solidFill>
                  <a:latin typeface="Times New Roman" panose="02020603050405020304" pitchFamily="18" charset="0"/>
                  <a:cs typeface="Times New Roman" panose="02020603050405020304" pitchFamily="18" charset="0"/>
                </a:rPr>
                <a:t>𝑥</a:t>
              </a:r>
              <a:r>
                <a:rPr lang="fr-FR" altLang="zh-CN" sz="1400" dirty="0">
                  <a:solidFill>
                    <a:srgbClr val="6F2F9F"/>
                  </a:solidFill>
                  <a:latin typeface="Times New Roman" panose="02020603050405020304" pitchFamily="18" charset="0"/>
                  <a:cs typeface="Times New Roman" panose="02020603050405020304" pitchFamily="18" charset="0"/>
                </a:rPr>
                <a:t>, </a:t>
              </a:r>
              <a:r>
                <a:rPr lang="zh-CN" altLang="fr-FR" sz="1400" dirty="0">
                  <a:solidFill>
                    <a:srgbClr val="6F2F9F"/>
                  </a:solidFill>
                  <a:latin typeface="Times New Roman" panose="02020603050405020304" pitchFamily="18" charset="0"/>
                  <a:cs typeface="Times New Roman" panose="02020603050405020304" pitchFamily="18" charset="0"/>
                </a:rPr>
                <a:t>𝑥</a:t>
              </a:r>
              <a:r>
                <a:rPr lang="fr-FR" altLang="zh-CN" sz="1400" dirty="0">
                  <a:solidFill>
                    <a:srgbClr val="6F2F9F"/>
                  </a:solidFill>
                  <a:latin typeface="Times New Roman" panose="02020603050405020304" pitchFamily="18" charset="0"/>
                  <a:cs typeface="Times New Roman" panose="02020603050405020304" pitchFamily="18" charset="0"/>
                </a:rPr>
                <a:t>′): </a:t>
              </a:r>
              <a:r>
                <a:rPr lang="en-US" altLang="zh-CN" sz="1400" dirty="0">
                  <a:solidFill>
                    <a:srgbClr val="6F2F9F"/>
                  </a:solidFill>
                  <a:latin typeface="Times New Roman" panose="02020603050405020304" pitchFamily="18" charset="0"/>
                  <a:cs typeface="Times New Roman" panose="02020603050405020304" pitchFamily="18" charset="0"/>
                </a:rPr>
                <a:t>BLEU of </a:t>
              </a:r>
              <a:r>
                <a:rPr lang="zh-CN" altLang="en-US" sz="1400" dirty="0">
                  <a:solidFill>
                    <a:srgbClr val="6F2F9F"/>
                  </a:solidFill>
                  <a:latin typeface="Times New Roman" panose="02020603050405020304" pitchFamily="18" charset="0"/>
                  <a:cs typeface="Times New Roman" panose="02020603050405020304" pitchFamily="18" charset="0"/>
                </a:rPr>
                <a:t>𝑥</a:t>
              </a:r>
              <a:r>
                <a:rPr lang="en-US" altLang="zh-CN" sz="1400" dirty="0">
                  <a:solidFill>
                    <a:srgbClr val="6F2F9F"/>
                  </a:solidFill>
                  <a:latin typeface="Times New Roman" panose="02020603050405020304" pitchFamily="18" charset="0"/>
                  <a:cs typeface="Times New Roman" panose="02020603050405020304" pitchFamily="18" charset="0"/>
                </a:rPr>
                <a:t>′ given </a:t>
              </a:r>
              <a:r>
                <a:rPr lang="zh-CN" altLang="en-US" sz="1400" dirty="0">
                  <a:solidFill>
                    <a:srgbClr val="6F2F9F"/>
                  </a:solidFill>
                  <a:latin typeface="Times New Roman" panose="02020603050405020304" pitchFamily="18" charset="0"/>
                  <a:cs typeface="Times New Roman" panose="02020603050405020304" pitchFamily="18" charset="0"/>
                </a:rPr>
                <a:t>𝑥 </a:t>
              </a:r>
              <a:r>
                <a:rPr lang="en-US" altLang="zh-CN" sz="1400" dirty="0">
                  <a:solidFill>
                    <a:srgbClr val="6F2F9F"/>
                  </a:solidFill>
                  <a:latin typeface="Times New Roman" panose="02020603050405020304" pitchFamily="18" charset="0"/>
                  <a:cs typeface="Times New Roman" panose="02020603050405020304" pitchFamily="18" charset="0"/>
                </a:rPr>
                <a:t>.</a:t>
              </a:r>
            </a:p>
            <a:p>
              <a:pPr marL="299085" indent="-286385">
                <a:spcBef>
                  <a:spcPts val="100"/>
                </a:spcBef>
                <a:buFont typeface="Arial"/>
                <a:buChar char="•"/>
                <a:tabLst>
                  <a:tab pos="299085" algn="l"/>
                  <a:tab pos="299720" algn="l"/>
                </a:tabLst>
              </a:pPr>
              <a:r>
                <a:rPr sz="1400" dirty="0">
                  <a:solidFill>
                    <a:srgbClr val="6F2F9F"/>
                  </a:solidFill>
                  <a:latin typeface="Times New Roman" panose="02020603050405020304" pitchFamily="18" charset="0"/>
                  <a:cs typeface="Times New Roman" panose="02020603050405020304" pitchFamily="18" charset="0"/>
                </a:rPr>
                <a:t>𝐿(𝑦) and 𝐿(𝑥): </a:t>
              </a:r>
              <a:r>
                <a:rPr lang="en-US" sz="1400" dirty="0">
                  <a:solidFill>
                    <a:srgbClr val="6F2F9F"/>
                  </a:solidFill>
                  <a:latin typeface="Times New Roman" panose="02020603050405020304" pitchFamily="18" charset="0"/>
                  <a:cs typeface="Times New Roman" panose="02020603050405020304" pitchFamily="18" charset="0"/>
                </a:rPr>
                <a:t>Language model of 𝑦 and 𝑥’</a:t>
              </a:r>
              <a:r>
                <a:rPr sz="1400" dirty="0">
                  <a:solidFill>
                    <a:srgbClr val="6F2F9F"/>
                  </a:solidFill>
                  <a:latin typeface="Times New Roman" panose="02020603050405020304" pitchFamily="18" charset="0"/>
                  <a:cs typeface="Times New Roman" panose="02020603050405020304" pitchFamily="18" charset="0"/>
                </a:rPr>
                <a:t>.</a:t>
              </a:r>
              <a:endParaRPr sz="1400" dirty="0">
                <a:latin typeface="Times New Roman" panose="02020603050405020304" pitchFamily="18" charset="0"/>
                <a:cs typeface="Times New Roman" panose="02020603050405020304" pitchFamily="18" charset="0"/>
              </a:endParaRPr>
            </a:p>
          </p:txBody>
        </p:sp>
        <p:sp>
          <p:nvSpPr>
            <p:cNvPr id="16" name="object 12">
              <a:extLst>
                <a:ext uri="{FF2B5EF4-FFF2-40B4-BE49-F238E27FC236}">
                  <a16:creationId xmlns:a16="http://schemas.microsoft.com/office/drawing/2014/main" id="{E12C6F18-31B9-4395-8275-EA7243A2D8F5}"/>
                </a:ext>
              </a:extLst>
            </p:cNvPr>
            <p:cNvSpPr/>
            <p:nvPr/>
          </p:nvSpPr>
          <p:spPr>
            <a:xfrm>
              <a:off x="2700527" y="2084832"/>
              <a:ext cx="6861048" cy="1028700"/>
            </a:xfrm>
            <a:prstGeom prst="rect">
              <a:avLst/>
            </a:prstGeom>
            <a:blipFill>
              <a:blip r:embed="rId6"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7" name="object 13">
              <a:extLst>
                <a:ext uri="{FF2B5EF4-FFF2-40B4-BE49-F238E27FC236}">
                  <a16:creationId xmlns:a16="http://schemas.microsoft.com/office/drawing/2014/main" id="{A43A1220-B157-49A7-BF23-9A493A804335}"/>
                </a:ext>
              </a:extLst>
            </p:cNvPr>
            <p:cNvSpPr/>
            <p:nvPr/>
          </p:nvSpPr>
          <p:spPr>
            <a:xfrm>
              <a:off x="2759964" y="2125979"/>
              <a:ext cx="6747002" cy="912876"/>
            </a:xfrm>
            <a:prstGeom prst="rect">
              <a:avLst/>
            </a:prstGeom>
            <a:blipFill>
              <a:blip r:embed="rId7"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21" name="object 17">
              <a:extLst>
                <a:ext uri="{FF2B5EF4-FFF2-40B4-BE49-F238E27FC236}">
                  <a16:creationId xmlns:a16="http://schemas.microsoft.com/office/drawing/2014/main" id="{6410BCFA-CC7A-417D-B118-EAD54C3E0741}"/>
                </a:ext>
              </a:extLst>
            </p:cNvPr>
            <p:cNvSpPr txBox="1"/>
            <p:nvPr/>
          </p:nvSpPr>
          <p:spPr>
            <a:xfrm>
              <a:off x="4905729" y="1740196"/>
              <a:ext cx="2520518" cy="328198"/>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panose="02020603050405020304" pitchFamily="18" charset="0"/>
                  <a:cs typeface="Times New Roman" panose="02020603050405020304" pitchFamily="18" charset="0"/>
                </a:rPr>
                <a:t>Primal Task 𝑓: 𝑥 → 𝑦</a:t>
              </a:r>
            </a:p>
          </p:txBody>
        </p:sp>
        <p:sp>
          <p:nvSpPr>
            <p:cNvPr id="23" name="object 19">
              <a:extLst>
                <a:ext uri="{FF2B5EF4-FFF2-40B4-BE49-F238E27FC236}">
                  <a16:creationId xmlns:a16="http://schemas.microsoft.com/office/drawing/2014/main" id="{E0E5FB73-B622-4221-B15E-3B58C1E0AC78}"/>
                </a:ext>
              </a:extLst>
            </p:cNvPr>
            <p:cNvSpPr txBox="1"/>
            <p:nvPr/>
          </p:nvSpPr>
          <p:spPr>
            <a:xfrm>
              <a:off x="836777" y="4287139"/>
              <a:ext cx="1218565"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24" name="object 20">
              <a:extLst>
                <a:ext uri="{FF2B5EF4-FFF2-40B4-BE49-F238E27FC236}">
                  <a16:creationId xmlns:a16="http://schemas.microsoft.com/office/drawing/2014/main" id="{2D8D33E3-76D1-42EB-87D1-6C0D95410915}"/>
                </a:ext>
              </a:extLst>
            </p:cNvPr>
            <p:cNvSpPr txBox="1"/>
            <p:nvPr/>
          </p:nvSpPr>
          <p:spPr>
            <a:xfrm>
              <a:off x="954735" y="2181859"/>
              <a:ext cx="575310"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p>
          </p:txBody>
        </p:sp>
        <p:sp>
          <p:nvSpPr>
            <p:cNvPr id="25" name="object 21">
              <a:extLst>
                <a:ext uri="{FF2B5EF4-FFF2-40B4-BE49-F238E27FC236}">
                  <a16:creationId xmlns:a16="http://schemas.microsoft.com/office/drawing/2014/main" id="{FEEDB41C-2649-4D3C-A917-AAEA9CC87DB6}"/>
                </a:ext>
              </a:extLst>
            </p:cNvPr>
            <p:cNvSpPr txBox="1"/>
            <p:nvPr/>
          </p:nvSpPr>
          <p:spPr>
            <a:xfrm>
              <a:off x="10046969" y="4287139"/>
              <a:ext cx="1218565"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26" name="object 22">
              <a:extLst>
                <a:ext uri="{FF2B5EF4-FFF2-40B4-BE49-F238E27FC236}">
                  <a16:creationId xmlns:a16="http://schemas.microsoft.com/office/drawing/2014/main" id="{B992E27A-0A50-48EF-B8EB-FAAF2C83E0A6}"/>
                </a:ext>
              </a:extLst>
            </p:cNvPr>
            <p:cNvSpPr txBox="1"/>
            <p:nvPr/>
          </p:nvSpPr>
          <p:spPr>
            <a:xfrm>
              <a:off x="10326116" y="2181859"/>
              <a:ext cx="575310" cy="288491"/>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endParaRPr sz="1400">
                <a:latin typeface="Times New Roman" panose="02020603050405020304" pitchFamily="18" charset="0"/>
                <a:cs typeface="Times New Roman" panose="02020603050405020304" pitchFamily="18" charset="0"/>
              </a:endParaRPr>
            </a:p>
          </p:txBody>
        </p:sp>
      </p:grpSp>
      <p:sp>
        <p:nvSpPr>
          <p:cNvPr id="36" name="矩形 35">
            <a:extLst>
              <a:ext uri="{FF2B5EF4-FFF2-40B4-BE49-F238E27FC236}">
                <a16:creationId xmlns:a16="http://schemas.microsoft.com/office/drawing/2014/main" id="{D5DAA21E-304D-4AAF-AC5B-DB6A346FBF60}"/>
              </a:ext>
            </a:extLst>
          </p:cNvPr>
          <p:cNvSpPr/>
          <p:nvPr/>
        </p:nvSpPr>
        <p:spPr>
          <a:xfrm>
            <a:off x="3428900" y="3791199"/>
            <a:ext cx="1829244" cy="338554"/>
          </a:xfrm>
          <a:prstGeom prst="rect">
            <a:avLst/>
          </a:prstGeom>
        </p:spPr>
        <p:txBody>
          <a:bodyPr wrap="square">
            <a:spAutoFit/>
          </a:bodyPr>
          <a:lstStyle/>
          <a:p>
            <a:pPr lvl="0"/>
            <a:r>
              <a:rPr lang="en-US" altLang="zh-CN" sz="1600" dirty="0">
                <a:solidFill>
                  <a:prstClr val="black"/>
                </a:solidFill>
                <a:latin typeface="Times New Roman" panose="02020603050405020304" pitchFamily="18" charset="0"/>
                <a:cs typeface="Times New Roman" panose="02020603050405020304" pitchFamily="18" charset="0"/>
              </a:rPr>
              <a:t>Dual Task </a:t>
            </a:r>
            <a:r>
              <a:rPr lang="zh-CN" altLang="en-US" sz="1600" dirty="0">
                <a:solidFill>
                  <a:prstClr val="black"/>
                </a:solidFill>
                <a:latin typeface="Times New Roman" panose="02020603050405020304" pitchFamily="18" charset="0"/>
                <a:cs typeface="Times New Roman" panose="02020603050405020304" pitchFamily="18" charset="0"/>
              </a:rPr>
              <a:t>𝑔</a:t>
            </a:r>
            <a:r>
              <a:rPr lang="en-US" altLang="zh-CN" sz="1600" dirty="0">
                <a:solidFill>
                  <a:prstClr val="black"/>
                </a:solidFill>
                <a:latin typeface="Times New Roman" panose="02020603050405020304" pitchFamily="18" charset="0"/>
                <a:cs typeface="Times New Roman" panose="02020603050405020304" pitchFamily="18" charset="0"/>
              </a:rPr>
              <a:t>: </a:t>
            </a:r>
            <a:r>
              <a:rPr lang="zh-CN" altLang="en-US" sz="1600" dirty="0">
                <a:solidFill>
                  <a:prstClr val="black"/>
                </a:solidFill>
                <a:latin typeface="Times New Roman" panose="02020603050405020304" pitchFamily="18" charset="0"/>
                <a:cs typeface="Times New Roman" panose="02020603050405020304" pitchFamily="18" charset="0"/>
              </a:rPr>
              <a:t>𝑦 → 𝑥</a:t>
            </a:r>
          </a:p>
        </p:txBody>
      </p:sp>
      <p:sp>
        <p:nvSpPr>
          <p:cNvPr id="38" name="矩形 37">
            <a:extLst>
              <a:ext uri="{FF2B5EF4-FFF2-40B4-BE49-F238E27FC236}">
                <a16:creationId xmlns:a16="http://schemas.microsoft.com/office/drawing/2014/main" id="{74C2DECF-3CEA-4816-846E-E1A2CE859639}"/>
              </a:ext>
            </a:extLst>
          </p:cNvPr>
          <p:cNvSpPr/>
          <p:nvPr/>
        </p:nvSpPr>
        <p:spPr>
          <a:xfrm>
            <a:off x="539552" y="6521028"/>
            <a:ext cx="1341778" cy="307777"/>
          </a:xfrm>
          <a:prstGeom prst="rect">
            <a:avLst/>
          </a:prstGeom>
        </p:spPr>
        <p:txBody>
          <a:bodyPr wrap="none">
            <a:spAutoFit/>
          </a:bodyPr>
          <a:lstStyle/>
          <a:p>
            <a:r>
              <a:rPr lang="en-US" altLang="zh-CN" sz="1400" dirty="0">
                <a:solidFill>
                  <a:sysClr val="windowText" lastClr="000000"/>
                </a:solidFill>
                <a:latin typeface="Times New Roman" pitchFamily="18" charset="0"/>
                <a:cs typeface="Times New Roman" pitchFamily="18" charset="0"/>
              </a:rPr>
              <a:t>MSRA NIPS 16</a:t>
            </a:r>
            <a:endParaRPr lang="zh-CN" altLang="en-US" sz="1400" dirty="0">
              <a:solidFill>
                <a:sysClr val="windowText" lastClr="000000"/>
              </a:solidFill>
              <a:latin typeface="Times New Roman" pitchFamily="18" charset="0"/>
              <a:cs typeface="Times New Roman" pitchFamily="18" charset="0"/>
            </a:endParaRPr>
          </a:p>
        </p:txBody>
      </p:sp>
      <p:sp>
        <p:nvSpPr>
          <p:cNvPr id="6" name="矩形 5">
            <a:extLst>
              <a:ext uri="{FF2B5EF4-FFF2-40B4-BE49-F238E27FC236}">
                <a16:creationId xmlns:a16="http://schemas.microsoft.com/office/drawing/2014/main" id="{6112F836-AF9D-494A-B40C-C40DB9FD54BC}"/>
              </a:ext>
            </a:extLst>
          </p:cNvPr>
          <p:cNvSpPr/>
          <p:nvPr/>
        </p:nvSpPr>
        <p:spPr>
          <a:xfrm>
            <a:off x="3565104" y="1231123"/>
            <a:ext cx="1556836" cy="307777"/>
          </a:xfrm>
          <a:prstGeom prst="rect">
            <a:avLst/>
          </a:prstGeom>
        </p:spPr>
        <p:txBody>
          <a:bodyPr wrap="none">
            <a:spAutoFit/>
          </a:bodyPr>
          <a:lstStyle/>
          <a:p>
            <a:r>
              <a:rPr lang="en-US" altLang="zh-CN" sz="1400" dirty="0" err="1">
                <a:latin typeface="Times New Roman" panose="02020603050405020304" pitchFamily="18" charset="0"/>
                <a:cs typeface="Times New Roman" panose="02020603050405020304" pitchFamily="18" charset="0"/>
              </a:rPr>
              <a:t>En</a:t>
            </a:r>
            <a:r>
              <a:rPr lang="en-US" altLang="zh-CN" sz="1400" dirty="0">
                <a:latin typeface="Times New Roman" panose="02020603050405020304" pitchFamily="18" charset="0"/>
                <a:cs typeface="Times New Roman" panose="02020603050405020304" pitchFamily="18" charset="0"/>
              </a:rPr>
              <a:t>-&gt;Ch translation</a:t>
            </a:r>
          </a:p>
        </p:txBody>
      </p:sp>
      <p:sp>
        <p:nvSpPr>
          <p:cNvPr id="12" name="矩形 11">
            <a:extLst>
              <a:ext uri="{FF2B5EF4-FFF2-40B4-BE49-F238E27FC236}">
                <a16:creationId xmlns:a16="http://schemas.microsoft.com/office/drawing/2014/main" id="{FE37A5DE-9301-4F16-8CC0-A1D657B18231}"/>
              </a:ext>
            </a:extLst>
          </p:cNvPr>
          <p:cNvSpPr/>
          <p:nvPr/>
        </p:nvSpPr>
        <p:spPr>
          <a:xfrm>
            <a:off x="3595367" y="4197413"/>
            <a:ext cx="1628652" cy="307777"/>
          </a:xfrm>
          <a:prstGeom prst="rect">
            <a:avLst/>
          </a:prstGeom>
        </p:spPr>
        <p:txBody>
          <a:bodyPr wrap="none">
            <a:spAutoFit/>
          </a:bodyPr>
          <a:lstStyle/>
          <a:p>
            <a:pPr marR="71120" algn="ctr">
              <a:lnSpc>
                <a:spcPct val="100000"/>
              </a:lnSpc>
              <a:spcBef>
                <a:spcPts val="1410"/>
              </a:spcBef>
            </a:pPr>
            <a:r>
              <a:rPr lang="en-US" altLang="zh-CN" sz="1400" dirty="0">
                <a:latin typeface="Times New Roman" panose="02020603050405020304" pitchFamily="18" charset="0"/>
                <a:cs typeface="Times New Roman" panose="02020603050405020304" pitchFamily="18" charset="0"/>
              </a:rPr>
              <a:t>Ch-&gt;</a:t>
            </a:r>
            <a:r>
              <a:rPr lang="en-US" altLang="zh-CN" sz="1400" dirty="0" err="1">
                <a:latin typeface="Times New Roman" panose="02020603050405020304" pitchFamily="18" charset="0"/>
                <a:cs typeface="Times New Roman" panose="02020603050405020304" pitchFamily="18" charset="0"/>
              </a:rPr>
              <a:t>En</a:t>
            </a:r>
            <a:r>
              <a:rPr lang="en-US" altLang="zh-CN" sz="1400" dirty="0">
                <a:latin typeface="Times New Roman" panose="02020603050405020304" pitchFamily="18" charset="0"/>
                <a:cs typeface="Times New Roman" panose="02020603050405020304" pitchFamily="18" charset="0"/>
              </a:rPr>
              <a:t> translation</a:t>
            </a:r>
          </a:p>
        </p:txBody>
      </p:sp>
    </p:spTree>
    <p:extLst>
      <p:ext uri="{BB962C8B-B14F-4D97-AF65-F5344CB8AC3E}">
        <p14:creationId xmlns:p14="http://schemas.microsoft.com/office/powerpoint/2010/main" val="273177228"/>
      </p:ext>
    </p:extLst>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9525" rIns="0" bIns="0" numCol="1" rtlCol="0" anchor="b" anchorCtr="0" compatLnSpc="1">
            <a:prstTxWarp prst="textNoShape">
              <a:avLst/>
            </a:prstTxWarp>
            <a:spAutoFit/>
          </a:bodyPr>
          <a:lstStyle/>
          <a:p>
            <a:pPr marL="9525">
              <a:spcBef>
                <a:spcPts val="75"/>
              </a:spcBef>
            </a:pPr>
            <a:r>
              <a:rPr lang="en-US" altLang="zh-CN" dirty="0"/>
              <a:t>Dual AI tasks</a:t>
            </a:r>
            <a:endParaRPr dirty="0">
              <a:latin typeface="Trebuchet MS"/>
              <a:cs typeface="Trebuchet MS"/>
            </a:endParaRPr>
          </a:p>
        </p:txBody>
      </p:sp>
      <p:sp>
        <p:nvSpPr>
          <p:cNvPr id="17" name="内容占位符 16">
            <a:extLst>
              <a:ext uri="{FF2B5EF4-FFF2-40B4-BE49-F238E27FC236}">
                <a16:creationId xmlns:a16="http://schemas.microsoft.com/office/drawing/2014/main" id="{A2BE73D8-B637-44E1-8B32-0C27C984CA26}"/>
              </a:ext>
            </a:extLst>
          </p:cNvPr>
          <p:cNvSpPr>
            <a:spLocks noGrp="1"/>
          </p:cNvSpPr>
          <p:nvPr>
            <p:ph idx="1"/>
          </p:nvPr>
        </p:nvSpPr>
        <p:spPr/>
        <p:txBody>
          <a:bodyPr/>
          <a:lstStyle/>
          <a:p>
            <a:r>
              <a:rPr lang="en-US" altLang="zh-CN" dirty="0"/>
              <a:t>Many real applications involve two dual AI tasks</a:t>
            </a:r>
          </a:p>
          <a:p>
            <a:endParaRPr lang="zh-CN" altLang="en-US" dirty="0"/>
          </a:p>
        </p:txBody>
      </p:sp>
      <p:graphicFrame>
        <p:nvGraphicFramePr>
          <p:cNvPr id="5" name="object 5"/>
          <p:cNvGraphicFramePr>
            <a:graphicFrameLocks noGrp="1"/>
          </p:cNvGraphicFramePr>
          <p:nvPr>
            <p:extLst>
              <p:ext uri="{D42A27DB-BD31-4B8C-83A1-F6EECF244321}">
                <p14:modId xmlns:p14="http://schemas.microsoft.com/office/powerpoint/2010/main" val="3346995247"/>
              </p:ext>
            </p:extLst>
          </p:nvPr>
        </p:nvGraphicFramePr>
        <p:xfrm>
          <a:off x="662795" y="1916832"/>
          <a:ext cx="7641431" cy="1644968"/>
        </p:xfrm>
        <a:graphic>
          <a:graphicData uri="http://schemas.openxmlformats.org/drawingml/2006/table">
            <a:tbl>
              <a:tblPr firstRow="1" bandRow="1">
                <a:tableStyleId>{2D5ABB26-0587-4C30-8999-92F81FD0307C}</a:tableStyleId>
              </a:tblPr>
              <a:tblGrid>
                <a:gridCol w="1784033">
                  <a:extLst>
                    <a:ext uri="{9D8B030D-6E8A-4147-A177-3AD203B41FA5}">
                      <a16:colId xmlns:a16="http://schemas.microsoft.com/office/drawing/2014/main" val="20000"/>
                    </a:ext>
                  </a:extLst>
                </a:gridCol>
                <a:gridCol w="2820828">
                  <a:extLst>
                    <a:ext uri="{9D8B030D-6E8A-4147-A177-3AD203B41FA5}">
                      <a16:colId xmlns:a16="http://schemas.microsoft.com/office/drawing/2014/main" val="20001"/>
                    </a:ext>
                  </a:extLst>
                </a:gridCol>
                <a:gridCol w="3036570">
                  <a:extLst>
                    <a:ext uri="{9D8B030D-6E8A-4147-A177-3AD203B41FA5}">
                      <a16:colId xmlns:a16="http://schemas.microsoft.com/office/drawing/2014/main" val="20002"/>
                    </a:ext>
                  </a:extLst>
                </a:gridCol>
              </a:tblGrid>
              <a:tr h="274320">
                <a:tc>
                  <a:txBody>
                    <a:bodyPr/>
                    <a:lstStyle/>
                    <a:p>
                      <a:pPr marL="97790">
                        <a:lnSpc>
                          <a:spcPct val="100000"/>
                        </a:lnSpc>
                        <a:spcBef>
                          <a:spcPts val="245"/>
                        </a:spcBef>
                      </a:pPr>
                      <a:r>
                        <a:rPr sz="1400" b="1" spc="0" dirty="0">
                          <a:solidFill>
                            <a:srgbClr val="FFFFFF"/>
                          </a:solidFill>
                          <a:latin typeface="Trebuchet MS"/>
                          <a:cs typeface="Trebuchet MS"/>
                        </a:rPr>
                        <a:t>Application</a:t>
                      </a:r>
                      <a:endParaRPr sz="1400" spc="0" dirty="0">
                        <a:latin typeface="Trebuchet MS"/>
                        <a:cs typeface="Trebuchet MS"/>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7790">
                        <a:lnSpc>
                          <a:spcPct val="100000"/>
                        </a:lnSpc>
                        <a:spcBef>
                          <a:spcPts val="245"/>
                        </a:spcBef>
                      </a:pPr>
                      <a:r>
                        <a:rPr sz="1400" b="1" spc="0" dirty="0">
                          <a:solidFill>
                            <a:srgbClr val="FFFFFF"/>
                          </a:solidFill>
                          <a:latin typeface="Trebuchet MS"/>
                          <a:cs typeface="Trebuchet MS"/>
                        </a:rPr>
                        <a:t>Primal task</a:t>
                      </a:r>
                      <a:endParaRPr sz="1400" spc="0">
                        <a:latin typeface="Trebuchet MS"/>
                        <a:cs typeface="Trebuchet MS"/>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8425">
                        <a:lnSpc>
                          <a:spcPct val="100000"/>
                        </a:lnSpc>
                        <a:spcBef>
                          <a:spcPts val="245"/>
                        </a:spcBef>
                      </a:pPr>
                      <a:r>
                        <a:rPr sz="1400" b="1" spc="0" dirty="0">
                          <a:solidFill>
                            <a:srgbClr val="FFFFFF"/>
                          </a:solidFill>
                          <a:latin typeface="Trebuchet MS"/>
                          <a:cs typeface="Trebuchet MS"/>
                        </a:rPr>
                        <a:t>Dual task</a:t>
                      </a:r>
                      <a:endParaRPr sz="1400" spc="0">
                        <a:latin typeface="Trebuchet MS"/>
                        <a:cs typeface="Trebuchet MS"/>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274320">
                <a:tc>
                  <a:txBody>
                    <a:bodyPr/>
                    <a:lstStyle/>
                    <a:p>
                      <a:pPr marL="97790">
                        <a:lnSpc>
                          <a:spcPct val="100000"/>
                        </a:lnSpc>
                        <a:spcBef>
                          <a:spcPts val="245"/>
                        </a:spcBef>
                      </a:pPr>
                      <a:r>
                        <a:rPr sz="1400" spc="0" dirty="0">
                          <a:latin typeface="Arial"/>
                          <a:cs typeface="Arial"/>
                        </a:rPr>
                        <a:t>Machine translation</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7790">
                        <a:lnSpc>
                          <a:spcPct val="100000"/>
                        </a:lnSpc>
                        <a:spcBef>
                          <a:spcPts val="245"/>
                        </a:spcBef>
                      </a:pPr>
                      <a:r>
                        <a:rPr sz="1400" spc="0" dirty="0">
                          <a:latin typeface="Arial"/>
                          <a:cs typeface="Arial"/>
                        </a:rPr>
                        <a:t>Translation from language A to B</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8425">
                        <a:lnSpc>
                          <a:spcPct val="100000"/>
                        </a:lnSpc>
                        <a:spcBef>
                          <a:spcPts val="245"/>
                        </a:spcBef>
                      </a:pPr>
                      <a:r>
                        <a:rPr sz="1400" spc="0" dirty="0">
                          <a:latin typeface="Arial"/>
                          <a:cs typeface="Arial"/>
                        </a:rPr>
                        <a:t>Translation from language B to A</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274320">
                <a:tc>
                  <a:txBody>
                    <a:bodyPr/>
                    <a:lstStyle/>
                    <a:p>
                      <a:pPr marL="97790">
                        <a:lnSpc>
                          <a:spcPct val="100000"/>
                        </a:lnSpc>
                        <a:spcBef>
                          <a:spcPts val="245"/>
                        </a:spcBef>
                      </a:pPr>
                      <a:r>
                        <a:rPr sz="1400" spc="0" dirty="0">
                          <a:latin typeface="Arial"/>
                          <a:cs typeface="Arial"/>
                        </a:rPr>
                        <a:t>Speech processing</a:t>
                      </a: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a:lnSpc>
                          <a:spcPct val="100000"/>
                        </a:lnSpc>
                        <a:spcBef>
                          <a:spcPts val="245"/>
                        </a:spcBef>
                      </a:pPr>
                      <a:r>
                        <a:rPr sz="1400" spc="0" dirty="0">
                          <a:latin typeface="Arial"/>
                          <a:cs typeface="Arial"/>
                        </a:rPr>
                        <a:t>Speech recognition</a:t>
                      </a: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8425">
                        <a:lnSpc>
                          <a:spcPct val="100000"/>
                        </a:lnSpc>
                        <a:spcBef>
                          <a:spcPts val="245"/>
                        </a:spcBef>
                      </a:pPr>
                      <a:r>
                        <a:rPr sz="1400" spc="0" dirty="0">
                          <a:latin typeface="Arial"/>
                          <a:cs typeface="Arial"/>
                        </a:rPr>
                        <a:t>Text to speech</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273844">
                <a:tc>
                  <a:txBody>
                    <a:bodyPr/>
                    <a:lstStyle/>
                    <a:p>
                      <a:pPr marL="97790">
                        <a:lnSpc>
                          <a:spcPct val="100000"/>
                        </a:lnSpc>
                        <a:spcBef>
                          <a:spcPts val="245"/>
                        </a:spcBef>
                      </a:pPr>
                      <a:r>
                        <a:rPr sz="1400" spc="0" dirty="0">
                          <a:latin typeface="Arial"/>
                          <a:cs typeface="Arial"/>
                        </a:rPr>
                        <a:t>Image understanding</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7790">
                        <a:lnSpc>
                          <a:spcPct val="100000"/>
                        </a:lnSpc>
                        <a:spcBef>
                          <a:spcPts val="245"/>
                        </a:spcBef>
                      </a:pPr>
                      <a:r>
                        <a:rPr sz="1400" spc="0" dirty="0">
                          <a:latin typeface="Arial"/>
                          <a:cs typeface="Arial"/>
                        </a:rPr>
                        <a:t>Image captioning</a:t>
                      </a: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8425">
                        <a:lnSpc>
                          <a:spcPct val="100000"/>
                        </a:lnSpc>
                        <a:spcBef>
                          <a:spcPts val="245"/>
                        </a:spcBef>
                      </a:pPr>
                      <a:r>
                        <a:rPr sz="1400" spc="0" dirty="0">
                          <a:latin typeface="Arial"/>
                          <a:cs typeface="Arial"/>
                        </a:rPr>
                        <a:t>Image generation</a:t>
                      </a: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273844">
                <a:tc>
                  <a:txBody>
                    <a:bodyPr/>
                    <a:lstStyle/>
                    <a:p>
                      <a:pPr marL="97790">
                        <a:lnSpc>
                          <a:spcPct val="100000"/>
                        </a:lnSpc>
                        <a:spcBef>
                          <a:spcPts val="245"/>
                        </a:spcBef>
                      </a:pPr>
                      <a:r>
                        <a:rPr sz="1400" spc="0" dirty="0">
                          <a:latin typeface="Arial"/>
                          <a:cs typeface="Arial"/>
                        </a:rPr>
                        <a:t>Conversation</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7790">
                        <a:lnSpc>
                          <a:spcPct val="100000"/>
                        </a:lnSpc>
                        <a:spcBef>
                          <a:spcPts val="245"/>
                        </a:spcBef>
                      </a:pPr>
                      <a:r>
                        <a:rPr sz="1400" spc="0" dirty="0">
                          <a:latin typeface="Arial"/>
                          <a:cs typeface="Arial"/>
                        </a:rPr>
                        <a:t>Question answering</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8425">
                        <a:lnSpc>
                          <a:spcPct val="100000"/>
                        </a:lnSpc>
                        <a:spcBef>
                          <a:spcPts val="245"/>
                        </a:spcBef>
                      </a:pPr>
                      <a:r>
                        <a:rPr sz="1400" spc="0" dirty="0">
                          <a:latin typeface="Arial"/>
                          <a:cs typeface="Arial"/>
                        </a:rPr>
                        <a:t>Question generation (e.g., Jeopardy!)</a:t>
                      </a: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r h="274320">
                <a:tc>
                  <a:txBody>
                    <a:bodyPr/>
                    <a:lstStyle/>
                    <a:p>
                      <a:pPr marL="97790">
                        <a:lnSpc>
                          <a:spcPct val="100000"/>
                        </a:lnSpc>
                        <a:spcBef>
                          <a:spcPts val="245"/>
                        </a:spcBef>
                      </a:pPr>
                      <a:r>
                        <a:rPr sz="1400" spc="0" dirty="0">
                          <a:latin typeface="Arial"/>
                          <a:cs typeface="Arial"/>
                        </a:rPr>
                        <a:t>Search engine</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7790">
                        <a:lnSpc>
                          <a:spcPct val="100000"/>
                        </a:lnSpc>
                        <a:spcBef>
                          <a:spcPts val="245"/>
                        </a:spcBef>
                      </a:pPr>
                      <a:r>
                        <a:rPr sz="1400" spc="0" dirty="0">
                          <a:latin typeface="Arial"/>
                          <a:cs typeface="Arial"/>
                        </a:rPr>
                        <a:t>Query-document matching</a:t>
                      </a:r>
                      <a:endParaRPr sz="1400" spc="0">
                        <a:latin typeface="Arial"/>
                        <a:cs typeface="Arial"/>
                      </a:endParaRP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8425">
                        <a:lnSpc>
                          <a:spcPct val="100000"/>
                        </a:lnSpc>
                        <a:spcBef>
                          <a:spcPts val="245"/>
                        </a:spcBef>
                      </a:pPr>
                      <a:r>
                        <a:rPr sz="1400" spc="0" dirty="0">
                          <a:latin typeface="Arial"/>
                          <a:cs typeface="Arial"/>
                        </a:rPr>
                        <a:t>Query/keyword suggestion</a:t>
                      </a:r>
                    </a:p>
                  </a:txBody>
                  <a:tcPr marL="0" marR="0" marT="23336"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5"/>
                  </a:ext>
                </a:extLst>
              </a:tr>
            </a:tbl>
          </a:graphicData>
        </a:graphic>
      </p:graphicFrame>
      <p:sp>
        <p:nvSpPr>
          <p:cNvPr id="6" name="object 6"/>
          <p:cNvSpPr/>
          <p:nvPr/>
        </p:nvSpPr>
        <p:spPr>
          <a:xfrm>
            <a:off x="575574" y="3640286"/>
            <a:ext cx="3431286" cy="1147572"/>
          </a:xfrm>
          <a:prstGeom prst="rect">
            <a:avLst/>
          </a:prstGeom>
          <a:blipFill>
            <a:blip r:embed="rId2" cstate="print"/>
            <a:stretch>
              <a:fillRect/>
            </a:stretch>
          </a:blipFill>
        </p:spPr>
        <p:txBody>
          <a:bodyPr wrap="square" lIns="0" tIns="0" rIns="0" bIns="0" rtlCol="0"/>
          <a:lstStyle/>
          <a:p>
            <a:endParaRPr sz="1350"/>
          </a:p>
        </p:txBody>
      </p:sp>
      <p:sp>
        <p:nvSpPr>
          <p:cNvPr id="7" name="object 7"/>
          <p:cNvSpPr/>
          <p:nvPr/>
        </p:nvSpPr>
        <p:spPr>
          <a:xfrm>
            <a:off x="838465" y="3707732"/>
            <a:ext cx="3155822" cy="1062990"/>
          </a:xfrm>
          <a:prstGeom prst="rect">
            <a:avLst/>
          </a:prstGeom>
          <a:blipFill>
            <a:blip r:embed="rId3" cstate="print"/>
            <a:stretch>
              <a:fillRect/>
            </a:stretch>
          </a:blipFill>
        </p:spPr>
        <p:txBody>
          <a:bodyPr wrap="square" lIns="0" tIns="0" rIns="0" bIns="0" rtlCol="0"/>
          <a:lstStyle/>
          <a:p>
            <a:endParaRPr sz="1350"/>
          </a:p>
        </p:txBody>
      </p:sp>
      <p:sp>
        <p:nvSpPr>
          <p:cNvPr id="8" name="object 8"/>
          <p:cNvSpPr/>
          <p:nvPr/>
        </p:nvSpPr>
        <p:spPr>
          <a:xfrm>
            <a:off x="620304" y="3670004"/>
            <a:ext cx="3345408" cy="1062990"/>
          </a:xfrm>
          <a:prstGeom prst="rect">
            <a:avLst/>
          </a:prstGeom>
          <a:blipFill>
            <a:blip r:embed="rId4" cstate="print"/>
            <a:stretch>
              <a:fillRect/>
            </a:stretch>
          </a:blipFill>
        </p:spPr>
        <p:txBody>
          <a:bodyPr wrap="square" lIns="0" tIns="0" rIns="0" bIns="0" rtlCol="0"/>
          <a:lstStyle/>
          <a:p>
            <a:endParaRPr sz="1350"/>
          </a:p>
        </p:txBody>
      </p:sp>
      <p:sp>
        <p:nvSpPr>
          <p:cNvPr id="9" name="object 9"/>
          <p:cNvSpPr txBox="1"/>
          <p:nvPr/>
        </p:nvSpPr>
        <p:spPr>
          <a:xfrm>
            <a:off x="982793" y="3707731"/>
            <a:ext cx="2841784" cy="840615"/>
          </a:xfrm>
          <a:prstGeom prst="rect">
            <a:avLst/>
          </a:prstGeom>
        </p:spPr>
        <p:txBody>
          <a:bodyPr vert="horz" wrap="square" lIns="0" tIns="9525" rIns="0" bIns="0" rtlCol="0">
            <a:spAutoFit/>
          </a:bodyPr>
          <a:lstStyle/>
          <a:p>
            <a:pPr marL="9525" marR="3810">
              <a:spcBef>
                <a:spcPts val="75"/>
              </a:spcBef>
            </a:pPr>
            <a:r>
              <a:rPr sz="1350" dirty="0">
                <a:solidFill>
                  <a:srgbClr val="FFFFFF"/>
                </a:solidFill>
                <a:latin typeface="Arial"/>
                <a:cs typeface="Arial"/>
              </a:rPr>
              <a:t>One can obtain feedback signals that are  useful for deep learning, through the  interplay of the two dual tasks, even if  there are no labeled data.</a:t>
            </a:r>
            <a:endParaRPr sz="1350" dirty="0">
              <a:latin typeface="Arial"/>
              <a:cs typeface="Arial"/>
            </a:endParaRPr>
          </a:p>
        </p:txBody>
      </p:sp>
      <p:sp>
        <p:nvSpPr>
          <p:cNvPr id="10" name="object 10"/>
          <p:cNvSpPr/>
          <p:nvPr/>
        </p:nvSpPr>
        <p:spPr>
          <a:xfrm>
            <a:off x="4193170" y="3640286"/>
            <a:ext cx="4197096" cy="1147572"/>
          </a:xfrm>
          <a:prstGeom prst="rect">
            <a:avLst/>
          </a:prstGeom>
          <a:blipFill>
            <a:blip r:embed="rId5" cstate="print"/>
            <a:stretch>
              <a:fillRect/>
            </a:stretch>
          </a:blipFill>
        </p:spPr>
        <p:txBody>
          <a:bodyPr wrap="square" lIns="0" tIns="0" rIns="0" bIns="0" rtlCol="0"/>
          <a:lstStyle/>
          <a:p>
            <a:endParaRPr sz="1350"/>
          </a:p>
        </p:txBody>
      </p:sp>
      <p:sp>
        <p:nvSpPr>
          <p:cNvPr id="11" name="object 11"/>
          <p:cNvSpPr/>
          <p:nvPr/>
        </p:nvSpPr>
        <p:spPr>
          <a:xfrm>
            <a:off x="4211458" y="3707732"/>
            <a:ext cx="3861053" cy="1062990"/>
          </a:xfrm>
          <a:prstGeom prst="rect">
            <a:avLst/>
          </a:prstGeom>
          <a:blipFill>
            <a:blip r:embed="rId6" cstate="print"/>
            <a:stretch>
              <a:fillRect/>
            </a:stretch>
          </a:blipFill>
        </p:spPr>
        <p:txBody>
          <a:bodyPr wrap="square" lIns="0" tIns="0" rIns="0" bIns="0" rtlCol="0"/>
          <a:lstStyle/>
          <a:p>
            <a:endParaRPr sz="1350"/>
          </a:p>
        </p:txBody>
      </p:sp>
      <p:sp>
        <p:nvSpPr>
          <p:cNvPr id="12" name="object 12"/>
          <p:cNvSpPr/>
          <p:nvPr/>
        </p:nvSpPr>
        <p:spPr>
          <a:xfrm>
            <a:off x="4237747" y="3670004"/>
            <a:ext cx="4111276" cy="1062990"/>
          </a:xfrm>
          <a:prstGeom prst="rect">
            <a:avLst/>
          </a:prstGeom>
          <a:blipFill>
            <a:blip r:embed="rId7" cstate="print"/>
            <a:stretch>
              <a:fillRect/>
            </a:stretch>
          </a:blipFill>
        </p:spPr>
        <p:txBody>
          <a:bodyPr wrap="square" lIns="0" tIns="0" rIns="0" bIns="0" rtlCol="0"/>
          <a:lstStyle/>
          <a:p>
            <a:endParaRPr sz="1350"/>
          </a:p>
        </p:txBody>
      </p:sp>
      <p:sp>
        <p:nvSpPr>
          <p:cNvPr id="13" name="object 13"/>
          <p:cNvSpPr txBox="1"/>
          <p:nvPr/>
        </p:nvSpPr>
        <p:spPr>
          <a:xfrm>
            <a:off x="4355976" y="3707732"/>
            <a:ext cx="3548539" cy="1048364"/>
          </a:xfrm>
          <a:prstGeom prst="rect">
            <a:avLst/>
          </a:prstGeom>
        </p:spPr>
        <p:txBody>
          <a:bodyPr vert="horz" wrap="square" lIns="0" tIns="9525" rIns="0" bIns="0" rtlCol="0">
            <a:spAutoFit/>
          </a:bodyPr>
          <a:lstStyle/>
          <a:p>
            <a:pPr marL="9525" marR="3810">
              <a:spcBef>
                <a:spcPts val="75"/>
              </a:spcBef>
            </a:pPr>
            <a:r>
              <a:rPr sz="1350" dirty="0">
                <a:solidFill>
                  <a:srgbClr val="FFFFFF"/>
                </a:solidFill>
                <a:latin typeface="Arial"/>
                <a:cs typeface="Arial"/>
              </a:rPr>
              <a:t>Two dual tasks can serve as “virtual” environments  for each other in reinforcement learning, so as to  enable many rounds of “trial and error”, without  the necessity of interacting with real environment.</a:t>
            </a:r>
            <a:endParaRPr sz="135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Brief History of MT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TW" dirty="0"/>
                  <a:t>1950s: Early Machine Translation</a:t>
                </a:r>
              </a:p>
              <a:p>
                <a:pPr lvl="1"/>
                <a:r>
                  <a:rPr lang="en-US" altLang="zh-TW" dirty="0"/>
                  <a:t>Russian </a:t>
                </a:r>
                <a:r>
                  <a:rPr lang="zh-CN" altLang="en-US" dirty="0"/>
                  <a:t>→ </a:t>
                </a:r>
                <a:r>
                  <a:rPr lang="en-US" altLang="zh-CN" dirty="0"/>
                  <a:t>English (Motivated by the </a:t>
                </a:r>
                <a:r>
                  <a:rPr lang="en-US" altLang="zh-CN" dirty="0">
                    <a:solidFill>
                      <a:srgbClr val="FF0000"/>
                    </a:solidFill>
                  </a:rPr>
                  <a:t>Cold War</a:t>
                </a:r>
                <a:r>
                  <a:rPr lang="en-US" altLang="zh-CN" dirty="0"/>
                  <a:t>)</a:t>
                </a:r>
              </a:p>
              <a:p>
                <a:pPr lvl="1"/>
                <a:r>
                  <a:rPr lang="en-US" altLang="zh-TW" dirty="0"/>
                  <a:t>System were mostly rule-based, using a bilingual dictionary to map Russian words to their English counterparts.</a:t>
                </a:r>
              </a:p>
              <a:p>
                <a:pPr lvl="1"/>
                <a:endParaRPr lang="en-US" altLang="zh-TW" dirty="0"/>
              </a:p>
              <a:p>
                <a:r>
                  <a:rPr lang="en-US" altLang="zh-TW" dirty="0"/>
                  <a:t>1990s-2010s: Statistical Machine Translation</a:t>
                </a:r>
              </a:p>
              <a:p>
                <a:pPr lvl="1"/>
                <a:r>
                  <a:rPr lang="en-US" altLang="zh-TW" dirty="0"/>
                  <a:t>Core Idea: Learn a </a:t>
                </a:r>
                <a:r>
                  <a:rPr lang="en-US" altLang="zh-TW" dirty="0">
                    <a:solidFill>
                      <a:srgbClr val="FF0000"/>
                    </a:solidFill>
                  </a:rPr>
                  <a:t>probabilistic model </a:t>
                </a:r>
                <a:r>
                  <a:rPr lang="en-US" altLang="zh-TW" dirty="0"/>
                  <a:t>from data</a:t>
                </a:r>
              </a:p>
              <a:p>
                <a:pPr lvl="1"/>
                <a:r>
                  <a:rPr lang="en-US" altLang="zh-TW" dirty="0"/>
                  <a:t>We want to find best English sentence </a:t>
                </a:r>
                <a14:m>
                  <m:oMath xmlns:m="http://schemas.openxmlformats.org/officeDocument/2006/math">
                    <m:r>
                      <a:rPr lang="en-US" altLang="zh-TW" b="0" i="1" smtClean="0">
                        <a:latin typeface="Cambria Math" panose="02040503050406030204" pitchFamily="18" charset="0"/>
                      </a:rPr>
                      <m:t>𝑦</m:t>
                    </m:r>
                  </m:oMath>
                </a14:m>
                <a:r>
                  <a:rPr lang="en-US" altLang="zh-TW" dirty="0"/>
                  <a:t>, given French sentence </a:t>
                </a:r>
                <a14:m>
                  <m:oMath xmlns:m="http://schemas.openxmlformats.org/officeDocument/2006/math">
                    <m:r>
                      <a:rPr lang="en-US" altLang="zh-TW" b="0" i="1" smtClean="0">
                        <a:latin typeface="Cambria Math" panose="02040503050406030204" pitchFamily="18" charset="0"/>
                      </a:rPr>
                      <m:t>𝑥</m:t>
                    </m:r>
                  </m:oMath>
                </a14:m>
                <a:endParaRPr lang="en-US" altLang="zh-TW" dirty="0"/>
              </a:p>
              <a:p>
                <a:pPr marL="471487" lvl="1"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𝑎𝑟𝑔𝑚𝑎</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𝑦</m:t>
                          </m:r>
                        </m:sub>
                      </m:sSub>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𝑦</m:t>
                          </m:r>
                        </m:e>
                        <m:e>
                          <m:r>
                            <a:rPr lang="en-US" altLang="zh-TW" b="0" i="1" smtClean="0">
                              <a:latin typeface="Cambria Math" panose="02040503050406030204" pitchFamily="18" charset="0"/>
                            </a:rPr>
                            <m:t>𝑥</m:t>
                          </m:r>
                        </m:e>
                      </m:d>
                    </m:oMath>
                  </m:oMathPara>
                </a14:m>
                <a:endParaRPr lang="en-US" altLang="zh-TW" b="0" dirty="0"/>
              </a:p>
              <a:p>
                <a:pPr lvl="1"/>
                <a:r>
                  <a:rPr lang="en-US" altLang="zh-TW" dirty="0"/>
                  <a:t>Use Bayes Rule to break this down into two components to be learnt separately</a:t>
                </a:r>
              </a:p>
              <a:p>
                <a:pPr marL="471487" lvl="1"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𝑎𝑟𝑔𝑚𝑎</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𝑥</m:t>
                          </m:r>
                        </m:e>
                        <m:sub>
                          <m:r>
                            <a:rPr lang="en-US" altLang="zh-TW" b="0" i="1" smtClean="0">
                              <a:latin typeface="Cambria Math" panose="02040503050406030204" pitchFamily="18" charset="0"/>
                            </a:rPr>
                            <m:t>𝑦</m:t>
                          </m:r>
                        </m:sub>
                      </m:sSub>
                      <m:r>
                        <a:rPr lang="en-US" altLang="zh-TW" b="0" i="1" smtClean="0">
                          <a:latin typeface="Cambria Math" panose="02040503050406030204" pitchFamily="18" charset="0"/>
                        </a:rPr>
                        <m:t>𝑃</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𝑥</m:t>
                          </m:r>
                        </m:e>
                        <m:e>
                          <m:r>
                            <a:rPr lang="en-US" altLang="zh-TW" b="0" i="1" smtClean="0">
                              <a:latin typeface="Cambria Math" panose="02040503050406030204" pitchFamily="18" charset="0"/>
                            </a:rPr>
                            <m:t>𝑦</m:t>
                          </m:r>
                        </m:e>
                      </m:d>
                      <m:r>
                        <a:rPr lang="en-US" altLang="zh-TW" b="0" i="1" smtClean="0">
                          <a:latin typeface="Cambria Math" panose="02040503050406030204" pitchFamily="18" charset="0"/>
                        </a:rPr>
                        <m:t>𝑃</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m:oMathPara>
                </a14:m>
                <a:endParaRPr lang="en-US" altLang="zh-TW" b="0" dirty="0"/>
              </a:p>
              <a:p>
                <a:pPr lvl="1"/>
                <a:endParaRPr lang="en-US" altLang="zh-TW" b="0" dirty="0"/>
              </a:p>
              <a:p>
                <a:pPr lvl="1"/>
                <a:endParaRPr lang="en-US" altLang="zh-TW" dirty="0"/>
              </a:p>
              <a:p>
                <a:endParaRPr lang="zh-TW"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686" t="-66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a:t>
            </a:fld>
            <a:endParaRPr lang="en-US" altLang="zh-CN">
              <a:solidFill>
                <a:srgbClr val="000000"/>
              </a:solidFill>
            </a:endParaRPr>
          </a:p>
        </p:txBody>
      </p:sp>
    </p:spTree>
    <p:extLst>
      <p:ext uri="{BB962C8B-B14F-4D97-AF65-F5344CB8AC3E}">
        <p14:creationId xmlns:p14="http://schemas.microsoft.com/office/powerpoint/2010/main" val="716607421"/>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D343E1-CD65-4799-A7FB-7344C15EC629}"/>
              </a:ext>
            </a:extLst>
          </p:cNvPr>
          <p:cNvSpPr>
            <a:spLocks noGrp="1"/>
          </p:cNvSpPr>
          <p:nvPr>
            <p:ph type="title"/>
          </p:nvPr>
        </p:nvSpPr>
        <p:spPr/>
        <p:txBody>
          <a:bodyPr/>
          <a:lstStyle/>
          <a:p>
            <a:r>
              <a:rPr lang="en-US" altLang="zh-CN" dirty="0"/>
              <a:t>“Dual” Supervised Learning</a:t>
            </a:r>
            <a:endParaRPr lang="zh-CN" altLang="en-US" dirty="0"/>
          </a:p>
        </p:txBody>
      </p:sp>
      <p:sp>
        <p:nvSpPr>
          <p:cNvPr id="4" name="页脚占位符 3">
            <a:extLst>
              <a:ext uri="{FF2B5EF4-FFF2-40B4-BE49-F238E27FC236}">
                <a16:creationId xmlns:a16="http://schemas.microsoft.com/office/drawing/2014/main" id="{55DEE47E-6821-42C3-859A-96192AC2EBDB}"/>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D554C445-5FE8-4DDB-9E4A-3682F4B3946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40</a:t>
            </a:fld>
            <a:endParaRPr lang="en-US" altLang="zh-CN">
              <a:solidFill>
                <a:srgbClr val="000000"/>
              </a:solidFill>
            </a:endParaRPr>
          </a:p>
        </p:txBody>
      </p:sp>
      <p:grpSp>
        <p:nvGrpSpPr>
          <p:cNvPr id="7" name="组合 6">
            <a:extLst>
              <a:ext uri="{FF2B5EF4-FFF2-40B4-BE49-F238E27FC236}">
                <a16:creationId xmlns:a16="http://schemas.microsoft.com/office/drawing/2014/main" id="{F582E807-5B87-40B4-AACE-30D508C34260}"/>
              </a:ext>
            </a:extLst>
          </p:cNvPr>
          <p:cNvGrpSpPr/>
          <p:nvPr/>
        </p:nvGrpSpPr>
        <p:grpSpPr>
          <a:xfrm>
            <a:off x="179512" y="1700808"/>
            <a:ext cx="8658955" cy="4252309"/>
            <a:chOff x="623539" y="1645038"/>
            <a:chExt cx="10844560" cy="5325633"/>
          </a:xfrm>
        </p:grpSpPr>
        <p:sp>
          <p:nvSpPr>
            <p:cNvPr id="8" name="object 3">
              <a:extLst>
                <a:ext uri="{FF2B5EF4-FFF2-40B4-BE49-F238E27FC236}">
                  <a16:creationId xmlns:a16="http://schemas.microsoft.com/office/drawing/2014/main" id="{115E5C75-E9C4-47FB-A5B8-3A375A028BF4}"/>
                </a:ext>
              </a:extLst>
            </p:cNvPr>
            <p:cNvSpPr/>
            <p:nvPr/>
          </p:nvSpPr>
          <p:spPr>
            <a:xfrm>
              <a:off x="623539" y="2429255"/>
              <a:ext cx="1361846" cy="1703832"/>
            </a:xfrm>
            <a:prstGeom prst="rect">
              <a:avLst/>
            </a:prstGeom>
            <a:blipFill>
              <a:blip r:embed="rId2"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9" name="object 4">
              <a:extLst>
                <a:ext uri="{FF2B5EF4-FFF2-40B4-BE49-F238E27FC236}">
                  <a16:creationId xmlns:a16="http://schemas.microsoft.com/office/drawing/2014/main" id="{C7A5F9B0-729E-453A-96E4-D94D820914EE}"/>
                </a:ext>
              </a:extLst>
            </p:cNvPr>
            <p:cNvSpPr/>
            <p:nvPr/>
          </p:nvSpPr>
          <p:spPr>
            <a:xfrm>
              <a:off x="9985247" y="2429255"/>
              <a:ext cx="1482852" cy="1618488"/>
            </a:xfrm>
            <a:prstGeom prst="rect">
              <a:avLst/>
            </a:prstGeom>
            <a:blipFill>
              <a:blip r:embed="rId3"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0" name="object 5">
              <a:extLst>
                <a:ext uri="{FF2B5EF4-FFF2-40B4-BE49-F238E27FC236}">
                  <a16:creationId xmlns:a16="http://schemas.microsoft.com/office/drawing/2014/main" id="{B5AB3CD5-029C-405C-89F0-18209F6CF2BD}"/>
                </a:ext>
              </a:extLst>
            </p:cNvPr>
            <p:cNvSpPr txBox="1"/>
            <p:nvPr/>
          </p:nvSpPr>
          <p:spPr>
            <a:xfrm>
              <a:off x="8614664" y="3101467"/>
              <a:ext cx="1412875" cy="555708"/>
            </a:xfrm>
            <a:prstGeom prst="rect">
              <a:avLst/>
            </a:prstGeom>
          </p:spPr>
          <p:txBody>
            <a:bodyPr vert="horz" wrap="square" lIns="0" tIns="12700" rIns="0" bIns="0" rtlCol="0">
              <a:spAutoFit/>
            </a:bodyPr>
            <a:lstStyle/>
            <a:p>
              <a:pPr algn="ctr">
                <a:lnSpc>
                  <a:spcPct val="100000"/>
                </a:lnSpc>
                <a:spcBef>
                  <a:spcPts val="100"/>
                </a:spcBef>
              </a:pPr>
              <a:r>
                <a:rPr sz="1400" dirty="0">
                  <a:solidFill>
                    <a:srgbClr val="00AF50"/>
                  </a:solidFill>
                  <a:latin typeface="Times New Roman" panose="02020603050405020304" pitchFamily="18" charset="0"/>
                  <a:cs typeface="Times New Roman" panose="02020603050405020304" pitchFamily="18" charset="0"/>
                </a:rPr>
                <a:t>Predicted label</a:t>
              </a:r>
              <a:endParaRPr sz="1400">
                <a:latin typeface="Times New Roman" panose="02020603050405020304" pitchFamily="18" charset="0"/>
                <a:cs typeface="Times New Roman" panose="02020603050405020304" pitchFamily="18" charset="0"/>
              </a:endParaRPr>
            </a:p>
            <a:p>
              <a:pPr algn="ctr">
                <a:lnSpc>
                  <a:spcPct val="100000"/>
                </a:lnSpc>
                <a:spcBef>
                  <a:spcPts val="10"/>
                </a:spcBef>
              </a:pPr>
              <a:r>
                <a:rPr sz="1400" dirty="0">
                  <a:solidFill>
                    <a:srgbClr val="00AF50"/>
                  </a:solidFill>
                  <a:latin typeface="Times New Roman" panose="02020603050405020304" pitchFamily="18" charset="0"/>
                  <a:cs typeface="Times New Roman" panose="02020603050405020304" pitchFamily="18" charset="0"/>
                </a:rPr>
                <a:t>𝑦 = 𝑓(𝑥)</a:t>
              </a:r>
              <a:endParaRPr sz="1400">
                <a:latin typeface="Times New Roman" panose="02020603050405020304" pitchFamily="18" charset="0"/>
                <a:cs typeface="Times New Roman" panose="02020603050405020304" pitchFamily="18" charset="0"/>
              </a:endParaRPr>
            </a:p>
          </p:txBody>
        </p:sp>
        <p:sp>
          <p:nvSpPr>
            <p:cNvPr id="11" name="object 6">
              <a:extLst>
                <a:ext uri="{FF2B5EF4-FFF2-40B4-BE49-F238E27FC236}">
                  <a16:creationId xmlns:a16="http://schemas.microsoft.com/office/drawing/2014/main" id="{B1ED9B77-061E-4BC3-9400-C49A55446C73}"/>
                </a:ext>
              </a:extLst>
            </p:cNvPr>
            <p:cNvSpPr txBox="1"/>
            <p:nvPr/>
          </p:nvSpPr>
          <p:spPr>
            <a:xfrm>
              <a:off x="2078482" y="2845054"/>
              <a:ext cx="1827530" cy="1218463"/>
            </a:xfrm>
            <a:prstGeom prst="rect">
              <a:avLst/>
            </a:prstGeom>
          </p:spPr>
          <p:txBody>
            <a:bodyPr vert="horz" wrap="square" lIns="0" tIns="118110" rIns="0" bIns="0" rtlCol="0">
              <a:spAutoFit/>
            </a:bodyPr>
            <a:lstStyle/>
            <a:p>
              <a:pPr marL="43180">
                <a:lnSpc>
                  <a:spcPct val="100000"/>
                </a:lnSpc>
                <a:spcBef>
                  <a:spcPts val="930"/>
                </a:spcBef>
              </a:pPr>
              <a:r>
                <a:rPr sz="1400" dirty="0">
                  <a:solidFill>
                    <a:srgbClr val="006FC0"/>
                  </a:solidFill>
                  <a:latin typeface="Times New Roman" panose="02020603050405020304" pitchFamily="18" charset="0"/>
                  <a:cs typeface="Times New Roman" panose="02020603050405020304" pitchFamily="18" charset="0"/>
                </a:rPr>
                <a:t>Labeled data 𝑥</a:t>
              </a:r>
              <a:endParaRPr sz="1400" dirty="0">
                <a:latin typeface="Times New Roman" panose="02020603050405020304" pitchFamily="18" charset="0"/>
                <a:cs typeface="Times New Roman" panose="02020603050405020304" pitchFamily="18" charset="0"/>
              </a:endParaRPr>
            </a:p>
            <a:p>
              <a:pPr marL="12700">
                <a:lnSpc>
                  <a:spcPts val="2155"/>
                </a:lnSpc>
                <a:spcBef>
                  <a:spcPts val="835"/>
                </a:spcBef>
              </a:pPr>
              <a:r>
                <a:rPr sz="1400" dirty="0">
                  <a:solidFill>
                    <a:srgbClr val="FFC000"/>
                  </a:solidFill>
                  <a:latin typeface="Times New Roman" panose="02020603050405020304" pitchFamily="18" charset="0"/>
                  <a:cs typeface="Times New Roman" panose="02020603050405020304" pitchFamily="18" charset="0"/>
                </a:rPr>
                <a:t>Reconstructed data</a:t>
              </a:r>
              <a:endParaRPr sz="1400" dirty="0">
                <a:latin typeface="Times New Roman" panose="02020603050405020304" pitchFamily="18" charset="0"/>
                <a:cs typeface="Times New Roman" panose="02020603050405020304" pitchFamily="18" charset="0"/>
              </a:endParaRPr>
            </a:p>
            <a:p>
              <a:pPr marL="1270" algn="ctr">
                <a:lnSpc>
                  <a:spcPts val="2155"/>
                </a:lnSpc>
              </a:pPr>
              <a:r>
                <a:rPr sz="1400" dirty="0">
                  <a:solidFill>
                    <a:srgbClr val="FFC000"/>
                  </a:solidFill>
                  <a:latin typeface="Times New Roman" panose="02020603050405020304" pitchFamily="18" charset="0"/>
                  <a:cs typeface="Times New Roman" panose="02020603050405020304" pitchFamily="18" charset="0"/>
                </a:rPr>
                <a:t>𝑥′ = 𝑔(𝑦)</a:t>
              </a:r>
              <a:endParaRPr sz="1400" dirty="0">
                <a:latin typeface="Times New Roman" panose="02020603050405020304" pitchFamily="18" charset="0"/>
                <a:cs typeface="Times New Roman" panose="02020603050405020304" pitchFamily="18" charset="0"/>
              </a:endParaRPr>
            </a:p>
          </p:txBody>
        </p:sp>
        <p:sp>
          <p:nvSpPr>
            <p:cNvPr id="12" name="object 12">
              <a:extLst>
                <a:ext uri="{FF2B5EF4-FFF2-40B4-BE49-F238E27FC236}">
                  <a16:creationId xmlns:a16="http://schemas.microsoft.com/office/drawing/2014/main" id="{2C94C06F-88EB-4E0F-9E13-1E019C7EF0D9}"/>
                </a:ext>
              </a:extLst>
            </p:cNvPr>
            <p:cNvSpPr/>
            <p:nvPr/>
          </p:nvSpPr>
          <p:spPr>
            <a:xfrm>
              <a:off x="2700527" y="1967483"/>
              <a:ext cx="6861048" cy="1028700"/>
            </a:xfrm>
            <a:prstGeom prst="rect">
              <a:avLst/>
            </a:prstGeom>
            <a:blipFill>
              <a:blip r:embed="rId4"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3" name="object 13">
              <a:extLst>
                <a:ext uri="{FF2B5EF4-FFF2-40B4-BE49-F238E27FC236}">
                  <a16:creationId xmlns:a16="http://schemas.microsoft.com/office/drawing/2014/main" id="{1761A62F-FE14-4641-B364-E2BFED561234}"/>
                </a:ext>
              </a:extLst>
            </p:cNvPr>
            <p:cNvSpPr/>
            <p:nvPr/>
          </p:nvSpPr>
          <p:spPr>
            <a:xfrm>
              <a:off x="2760345" y="2033000"/>
              <a:ext cx="6747002" cy="914400"/>
            </a:xfrm>
            <a:prstGeom prst="rect">
              <a:avLst/>
            </a:prstGeom>
            <a:blipFill>
              <a:blip r:embed="rId5"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4" name="object 14">
              <a:extLst>
                <a:ext uri="{FF2B5EF4-FFF2-40B4-BE49-F238E27FC236}">
                  <a16:creationId xmlns:a16="http://schemas.microsoft.com/office/drawing/2014/main" id="{70907450-4653-401A-8DFE-3FE18517316B}"/>
                </a:ext>
              </a:extLst>
            </p:cNvPr>
            <p:cNvSpPr/>
            <p:nvPr/>
          </p:nvSpPr>
          <p:spPr>
            <a:xfrm>
              <a:off x="2700527" y="3915168"/>
              <a:ext cx="6835140" cy="1095743"/>
            </a:xfrm>
            <a:prstGeom prst="rect">
              <a:avLst/>
            </a:prstGeom>
            <a:blipFill>
              <a:blip r:embed="rId6"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5" name="object 15">
              <a:extLst>
                <a:ext uri="{FF2B5EF4-FFF2-40B4-BE49-F238E27FC236}">
                  <a16:creationId xmlns:a16="http://schemas.microsoft.com/office/drawing/2014/main" id="{44314B49-4121-4147-9FCB-211C17044504}"/>
                </a:ext>
              </a:extLst>
            </p:cNvPr>
            <p:cNvSpPr/>
            <p:nvPr/>
          </p:nvSpPr>
          <p:spPr>
            <a:xfrm>
              <a:off x="2760345" y="3956303"/>
              <a:ext cx="6720458" cy="979932"/>
            </a:xfrm>
            <a:prstGeom prst="rect">
              <a:avLst/>
            </a:prstGeom>
            <a:blipFill>
              <a:blip r:embed="rId7"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6" name="object 18">
              <a:extLst>
                <a:ext uri="{FF2B5EF4-FFF2-40B4-BE49-F238E27FC236}">
                  <a16:creationId xmlns:a16="http://schemas.microsoft.com/office/drawing/2014/main" id="{9EB6D59E-F9A2-435A-971E-FC2C0D3CADC9}"/>
                </a:ext>
              </a:extLst>
            </p:cNvPr>
            <p:cNvSpPr txBox="1"/>
            <p:nvPr/>
          </p:nvSpPr>
          <p:spPr>
            <a:xfrm>
              <a:off x="836777" y="4170679"/>
              <a:ext cx="1218565" cy="28588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17" name="object 19">
              <a:extLst>
                <a:ext uri="{FF2B5EF4-FFF2-40B4-BE49-F238E27FC236}">
                  <a16:creationId xmlns:a16="http://schemas.microsoft.com/office/drawing/2014/main" id="{BBC927F7-BF66-4A87-8350-76C6B1454083}"/>
                </a:ext>
              </a:extLst>
            </p:cNvPr>
            <p:cNvSpPr txBox="1"/>
            <p:nvPr/>
          </p:nvSpPr>
          <p:spPr>
            <a:xfrm>
              <a:off x="954735" y="2065401"/>
              <a:ext cx="575309" cy="28588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p>
          </p:txBody>
        </p:sp>
        <p:sp>
          <p:nvSpPr>
            <p:cNvPr id="18" name="object 20">
              <a:extLst>
                <a:ext uri="{FF2B5EF4-FFF2-40B4-BE49-F238E27FC236}">
                  <a16:creationId xmlns:a16="http://schemas.microsoft.com/office/drawing/2014/main" id="{14C5D122-F7F1-4B0D-8412-F6E50E428629}"/>
                </a:ext>
              </a:extLst>
            </p:cNvPr>
            <p:cNvSpPr txBox="1"/>
            <p:nvPr/>
          </p:nvSpPr>
          <p:spPr>
            <a:xfrm>
              <a:off x="10046970" y="4170679"/>
              <a:ext cx="1218565" cy="28588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19" name="object 21">
              <a:extLst>
                <a:ext uri="{FF2B5EF4-FFF2-40B4-BE49-F238E27FC236}">
                  <a16:creationId xmlns:a16="http://schemas.microsoft.com/office/drawing/2014/main" id="{A8DF2A7B-C331-4CBD-9E39-2508F4172EA0}"/>
                </a:ext>
              </a:extLst>
            </p:cNvPr>
            <p:cNvSpPr txBox="1"/>
            <p:nvPr/>
          </p:nvSpPr>
          <p:spPr>
            <a:xfrm>
              <a:off x="10326115" y="2065401"/>
              <a:ext cx="575309" cy="285885"/>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endParaRPr sz="1400">
                <a:latin typeface="Times New Roman" panose="02020603050405020304" pitchFamily="18" charset="0"/>
                <a:cs typeface="Times New Roman" panose="02020603050405020304" pitchFamily="18" charset="0"/>
              </a:endParaRPr>
            </a:p>
          </p:txBody>
        </p:sp>
        <p:sp>
          <p:nvSpPr>
            <p:cNvPr id="20" name="object 22">
              <a:extLst>
                <a:ext uri="{FF2B5EF4-FFF2-40B4-BE49-F238E27FC236}">
                  <a16:creationId xmlns:a16="http://schemas.microsoft.com/office/drawing/2014/main" id="{B9DAFDD4-675D-4165-AD5E-412F941724C5}"/>
                </a:ext>
              </a:extLst>
            </p:cNvPr>
            <p:cNvSpPr/>
            <p:nvPr/>
          </p:nvSpPr>
          <p:spPr>
            <a:xfrm>
              <a:off x="5888735" y="2417064"/>
              <a:ext cx="593090" cy="1981200"/>
            </a:xfrm>
            <a:custGeom>
              <a:avLst/>
              <a:gdLst/>
              <a:ahLst/>
              <a:cxnLst/>
              <a:rect l="l" t="t" r="r" b="b"/>
              <a:pathLst>
                <a:path w="593089" h="1981200">
                  <a:moveTo>
                    <a:pt x="0" y="296418"/>
                  </a:moveTo>
                  <a:lnTo>
                    <a:pt x="296417" y="0"/>
                  </a:lnTo>
                  <a:lnTo>
                    <a:pt x="592836" y="296418"/>
                  </a:lnTo>
                  <a:lnTo>
                    <a:pt x="444626" y="296418"/>
                  </a:lnTo>
                  <a:lnTo>
                    <a:pt x="444626" y="1684782"/>
                  </a:lnTo>
                  <a:lnTo>
                    <a:pt x="592836" y="1684782"/>
                  </a:lnTo>
                  <a:lnTo>
                    <a:pt x="296417" y="1981200"/>
                  </a:lnTo>
                  <a:lnTo>
                    <a:pt x="0" y="1684782"/>
                  </a:lnTo>
                  <a:lnTo>
                    <a:pt x="148209" y="1684782"/>
                  </a:lnTo>
                  <a:lnTo>
                    <a:pt x="148209" y="296418"/>
                  </a:lnTo>
                  <a:lnTo>
                    <a:pt x="0" y="296418"/>
                  </a:lnTo>
                  <a:close/>
                </a:path>
              </a:pathLst>
            </a:custGeom>
            <a:ln w="12192">
              <a:solidFill>
                <a:srgbClr val="41709C"/>
              </a:solidFill>
            </a:ln>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21" name="object 23">
              <a:extLst>
                <a:ext uri="{FF2B5EF4-FFF2-40B4-BE49-F238E27FC236}">
                  <a16:creationId xmlns:a16="http://schemas.microsoft.com/office/drawing/2014/main" id="{7A9E0E7B-455D-40C4-9BCC-F2512134911C}"/>
                </a:ext>
              </a:extLst>
            </p:cNvPr>
            <p:cNvSpPr/>
            <p:nvPr/>
          </p:nvSpPr>
          <p:spPr>
            <a:xfrm>
              <a:off x="4156518" y="3121370"/>
              <a:ext cx="3949065" cy="368935"/>
            </a:xfrm>
            <a:custGeom>
              <a:avLst/>
              <a:gdLst/>
              <a:ahLst/>
              <a:cxnLst/>
              <a:rect l="l" t="t" r="r" b="b"/>
              <a:pathLst>
                <a:path w="3949065" h="368935">
                  <a:moveTo>
                    <a:pt x="0" y="368808"/>
                  </a:moveTo>
                  <a:lnTo>
                    <a:pt x="3948684" y="368808"/>
                  </a:lnTo>
                  <a:lnTo>
                    <a:pt x="3948684" y="0"/>
                  </a:lnTo>
                  <a:lnTo>
                    <a:pt x="0" y="0"/>
                  </a:lnTo>
                  <a:lnTo>
                    <a:pt x="0" y="368808"/>
                  </a:lnTo>
                  <a:close/>
                </a:path>
              </a:pathLst>
            </a:custGeom>
            <a:solidFill>
              <a:srgbClr val="D9D9D9"/>
            </a:solidFill>
          </p:spPr>
          <p:txBody>
            <a:bodyPr wrap="square" lIns="0" tIns="0" rIns="0" bIns="0" rtlCol="0"/>
            <a:lstStyle/>
            <a:p>
              <a:endParaRPr sz="1400" dirty="0">
                <a:latin typeface="Times New Roman" panose="02020603050405020304" pitchFamily="18" charset="0"/>
                <a:cs typeface="Times New Roman" panose="02020603050405020304" pitchFamily="18" charset="0"/>
              </a:endParaRPr>
            </a:p>
          </p:txBody>
        </p:sp>
        <p:sp>
          <p:nvSpPr>
            <p:cNvPr id="22" name="object 28">
              <a:extLst>
                <a:ext uri="{FF2B5EF4-FFF2-40B4-BE49-F238E27FC236}">
                  <a16:creationId xmlns:a16="http://schemas.microsoft.com/office/drawing/2014/main" id="{2A121620-78ED-44D9-A840-7DB141766297}"/>
                </a:ext>
              </a:extLst>
            </p:cNvPr>
            <p:cNvSpPr txBox="1"/>
            <p:nvPr/>
          </p:nvSpPr>
          <p:spPr>
            <a:xfrm>
              <a:off x="4156518" y="3146289"/>
              <a:ext cx="3949065" cy="285885"/>
            </a:xfrm>
            <a:prstGeom prst="rect">
              <a:avLst/>
            </a:prstGeom>
          </p:spPr>
          <p:txBody>
            <a:bodyPr vert="horz" wrap="square" lIns="0" tIns="12700" rIns="0" bIns="0" rtlCol="0">
              <a:spAutoFit/>
            </a:bodyPr>
            <a:lstStyle/>
            <a:p>
              <a:pPr marL="181610">
                <a:lnSpc>
                  <a:spcPct val="100000"/>
                </a:lnSpc>
                <a:spcBef>
                  <a:spcPts val="100"/>
                </a:spcBef>
                <a:tabLst>
                  <a:tab pos="2091689" algn="l"/>
                </a:tabLst>
              </a:pPr>
              <a:r>
                <a:rPr sz="1400" dirty="0">
                  <a:solidFill>
                    <a:srgbClr val="00AF50"/>
                  </a:solidFill>
                  <a:latin typeface="Times New Roman" panose="02020603050405020304" pitchFamily="18" charset="0"/>
                  <a:cs typeface="Times New Roman" panose="02020603050405020304" pitchFamily="18" charset="0"/>
                </a:rPr>
                <a:t>min |𝑃</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𝑥</a:t>
              </a:r>
              <a:r>
                <a:rPr lang="en-US" altLang="zh-CN" sz="1400" dirty="0">
                  <a:solidFill>
                    <a:srgbClr val="00AF50"/>
                  </a:solidFill>
                  <a:latin typeface="Times New Roman" panose="02020603050405020304" pitchFamily="18" charset="0"/>
                  <a:cs typeface="Times New Roman" panose="02020603050405020304" pitchFamily="18" charset="0"/>
                </a:rPr>
                <a:t>) </a:t>
              </a:r>
              <a:r>
                <a:rPr sz="1400" dirty="0">
                  <a:solidFill>
                    <a:srgbClr val="00AF50"/>
                  </a:solidFill>
                  <a:latin typeface="Times New Roman" panose="02020603050405020304" pitchFamily="18" charset="0"/>
                  <a:cs typeface="Times New Roman" panose="02020603050405020304" pitchFamily="18" charset="0"/>
                </a:rPr>
                <a:t>𝑃</a:t>
              </a:r>
              <a:r>
                <a:rPr lang="en-US" altLang="zh-CN" sz="1400" dirty="0">
                  <a:solidFill>
                    <a:srgbClr val="00AF50"/>
                  </a:solidFill>
                  <a:latin typeface="Times New Roman" panose="02020603050405020304" pitchFamily="18" charset="0"/>
                  <a:cs typeface="Times New Roman" panose="02020603050405020304" pitchFamily="18" charset="0"/>
                </a:rPr>
                <a:t> (</a:t>
              </a:r>
              <a:r>
                <a:rPr sz="1400" dirty="0">
                  <a:solidFill>
                    <a:srgbClr val="00AF50"/>
                  </a:solidFill>
                  <a:latin typeface="Times New Roman" panose="02020603050405020304" pitchFamily="18" charset="0"/>
                  <a:cs typeface="Times New Roman" panose="02020603050405020304" pitchFamily="18" charset="0"/>
                </a:rPr>
                <a:t>𝑦</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𝑥; 𝑓</a:t>
              </a:r>
              <a:r>
                <a:rPr lang="en-US" altLang="zh-CN" sz="1400" dirty="0">
                  <a:solidFill>
                    <a:srgbClr val="00AF50"/>
                  </a:solidFill>
                  <a:latin typeface="Times New Roman" panose="02020603050405020304" pitchFamily="18" charset="0"/>
                  <a:cs typeface="Times New Roman" panose="02020603050405020304" pitchFamily="18" charset="0"/>
                </a:rPr>
                <a:t>) </a:t>
              </a:r>
              <a:r>
                <a:rPr sz="1400" dirty="0">
                  <a:solidFill>
                    <a:srgbClr val="00AF50"/>
                  </a:solidFill>
                  <a:latin typeface="Times New Roman" panose="02020603050405020304" pitchFamily="18" charset="0"/>
                  <a:cs typeface="Times New Roman" panose="02020603050405020304" pitchFamily="18" charset="0"/>
                </a:rPr>
                <a:t>− 𝑃</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𝑦</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 𝑃</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𝑦</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𝑥; 𝑔</a:t>
              </a:r>
              <a:r>
                <a:rPr lang="en-US" altLang="zh-CN" sz="1400" dirty="0">
                  <a:solidFill>
                    <a:srgbClr val="00AF50"/>
                  </a:solidFill>
                  <a:latin typeface="Times New Roman" panose="02020603050405020304" pitchFamily="18" charset="0"/>
                  <a:cs typeface="Times New Roman" panose="02020603050405020304" pitchFamily="18" charset="0"/>
                </a:rPr>
                <a:t>)</a:t>
              </a:r>
              <a:r>
                <a:rPr sz="1400" dirty="0">
                  <a:solidFill>
                    <a:srgbClr val="00AF50"/>
                  </a:solidFill>
                  <a:latin typeface="Times New Roman" panose="02020603050405020304" pitchFamily="18" charset="0"/>
                  <a:cs typeface="Times New Roman" panose="02020603050405020304" pitchFamily="18" charset="0"/>
                </a:rPr>
                <a:t> |</a:t>
              </a:r>
              <a:endParaRPr sz="1400" dirty="0">
                <a:latin typeface="Times New Roman" panose="02020603050405020304" pitchFamily="18" charset="0"/>
                <a:cs typeface="Times New Roman" panose="02020603050405020304" pitchFamily="18" charset="0"/>
              </a:endParaRPr>
            </a:p>
          </p:txBody>
        </p:sp>
        <p:sp>
          <p:nvSpPr>
            <p:cNvPr id="23" name="object 29">
              <a:extLst>
                <a:ext uri="{FF2B5EF4-FFF2-40B4-BE49-F238E27FC236}">
                  <a16:creationId xmlns:a16="http://schemas.microsoft.com/office/drawing/2014/main" id="{58B85028-98DD-4E38-9B07-29BE09C8120A}"/>
                </a:ext>
              </a:extLst>
            </p:cNvPr>
            <p:cNvSpPr txBox="1"/>
            <p:nvPr/>
          </p:nvSpPr>
          <p:spPr>
            <a:xfrm>
              <a:off x="4800600" y="1645038"/>
              <a:ext cx="2421127" cy="717121"/>
            </a:xfrm>
            <a:prstGeom prst="rect">
              <a:avLst/>
            </a:prstGeom>
          </p:spPr>
          <p:txBody>
            <a:bodyPr vert="horz" wrap="square" lIns="0" tIns="41275" rIns="0" bIns="0" rtlCol="0">
              <a:spAutoFit/>
            </a:bodyPr>
            <a:lstStyle/>
            <a:p>
              <a:pPr marR="21590" algn="ctr">
                <a:lnSpc>
                  <a:spcPct val="100000"/>
                </a:lnSpc>
                <a:spcBef>
                  <a:spcPts val="325"/>
                </a:spcBef>
              </a:pPr>
              <a:r>
                <a:rPr sz="1600" dirty="0">
                  <a:solidFill>
                    <a:srgbClr val="92D050"/>
                  </a:solidFill>
                  <a:latin typeface="Times New Roman" panose="02020603050405020304" pitchFamily="18" charset="0"/>
                  <a:cs typeface="Times New Roman" panose="02020603050405020304" pitchFamily="18" charset="0"/>
                </a:rPr>
                <a:t>max log 𝑃(𝑦|𝑥; 𝑓)</a:t>
              </a:r>
              <a:endParaRPr sz="1600" dirty="0">
                <a:latin typeface="Times New Roman" panose="02020603050405020304" pitchFamily="18" charset="0"/>
                <a:cs typeface="Times New Roman" panose="02020603050405020304" pitchFamily="18" charset="0"/>
              </a:endParaRPr>
            </a:p>
            <a:p>
              <a:pPr algn="ctr">
                <a:lnSpc>
                  <a:spcPct val="100000"/>
                </a:lnSpc>
                <a:spcBef>
                  <a:spcPts val="250"/>
                </a:spcBef>
              </a:pPr>
              <a:r>
                <a:rPr sz="1600" dirty="0">
                  <a:latin typeface="Times New Roman" panose="02020603050405020304" pitchFamily="18" charset="0"/>
                  <a:cs typeface="Times New Roman" panose="02020603050405020304" pitchFamily="18" charset="0"/>
                </a:rPr>
                <a:t>Primal Task 𝑓: 𝑥 → 𝑦</a:t>
              </a:r>
            </a:p>
          </p:txBody>
        </p:sp>
        <p:sp>
          <p:nvSpPr>
            <p:cNvPr id="24" name="object 30">
              <a:extLst>
                <a:ext uri="{FF2B5EF4-FFF2-40B4-BE49-F238E27FC236}">
                  <a16:creationId xmlns:a16="http://schemas.microsoft.com/office/drawing/2014/main" id="{466EF3BF-E5EC-4B2C-825D-4091CCEE31C0}"/>
                </a:ext>
              </a:extLst>
            </p:cNvPr>
            <p:cNvSpPr txBox="1"/>
            <p:nvPr/>
          </p:nvSpPr>
          <p:spPr>
            <a:xfrm>
              <a:off x="3291902" y="5362973"/>
              <a:ext cx="6379846" cy="1607698"/>
            </a:xfrm>
            <a:prstGeom prst="rect">
              <a:avLst/>
            </a:prstGeom>
          </p:spPr>
          <p:txBody>
            <a:bodyPr vert="horz" wrap="square" lIns="0" tIns="52069" rIns="0" bIns="0" rtlCol="0">
              <a:spAutoFit/>
            </a:bodyPr>
            <a:lstStyle/>
            <a:p>
              <a:pPr marL="12700">
                <a:lnSpc>
                  <a:spcPct val="100000"/>
                </a:lnSpc>
                <a:spcBef>
                  <a:spcPts val="825"/>
                </a:spcBef>
              </a:pPr>
              <a:r>
                <a:rPr sz="1600" dirty="0">
                  <a:solidFill>
                    <a:srgbClr val="6F2F9F"/>
                  </a:solidFill>
                  <a:latin typeface="Times New Roman" panose="02020603050405020304" pitchFamily="18" charset="0"/>
                  <a:cs typeface="Times New Roman" panose="02020603050405020304" pitchFamily="18" charset="0"/>
                </a:rPr>
                <a:t>Feedback signals during the loop:</a:t>
              </a:r>
              <a:endParaRPr sz="1600" dirty="0">
                <a:latin typeface="Times New Roman" panose="02020603050405020304" pitchFamily="18" charset="0"/>
                <a:cs typeface="Times New Roman" panose="02020603050405020304" pitchFamily="18" charset="0"/>
              </a:endParaRPr>
            </a:p>
            <a:p>
              <a:pPr marL="299085" indent="-286385">
                <a:lnSpc>
                  <a:spcPct val="100000"/>
                </a:lnSpc>
                <a:spcBef>
                  <a:spcPts val="15"/>
                </a:spcBef>
                <a:buFont typeface="Arial"/>
                <a:buChar char="•"/>
                <a:tabLst>
                  <a:tab pos="299085" algn="l"/>
                  <a:tab pos="299720" algn="l"/>
                  <a:tab pos="1280160" algn="l"/>
                  <a:tab pos="3006090" algn="l"/>
                </a:tabLst>
              </a:pPr>
              <a:r>
                <a:rPr sz="1600" dirty="0">
                  <a:solidFill>
                    <a:srgbClr val="6F2F9F"/>
                  </a:solidFill>
                  <a:latin typeface="Times New Roman" panose="02020603050405020304" pitchFamily="18" charset="0"/>
                  <a:cs typeface="Times New Roman" panose="02020603050405020304" pitchFamily="18" charset="0"/>
                </a:rPr>
                <a:t>𝑅 </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𝑥, 𝑓, 𝑔</a:t>
              </a:r>
              <a:r>
                <a:rPr lang="en-US" altLang="zh-CN" sz="1600" dirty="0">
                  <a:solidFill>
                    <a:srgbClr val="6F2F9F"/>
                  </a:solidFill>
                  <a:latin typeface="Times New Roman" panose="02020603050405020304" pitchFamily="18" charset="0"/>
                  <a:cs typeface="Times New Roman" panose="02020603050405020304" pitchFamily="18" charset="0"/>
                </a:rPr>
                <a:t>) </a:t>
              </a:r>
              <a:r>
                <a:rPr sz="1600" dirty="0">
                  <a:solidFill>
                    <a:srgbClr val="6F2F9F"/>
                  </a:solidFill>
                  <a:latin typeface="Times New Roman" panose="02020603050405020304" pitchFamily="18" charset="0"/>
                  <a:cs typeface="Times New Roman" panose="02020603050405020304" pitchFamily="18" charset="0"/>
                </a:rPr>
                <a:t>= |𝑃</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𝑥</a:t>
              </a:r>
              <a:r>
                <a:rPr lang="en-US" altLang="zh-CN" sz="1600" dirty="0">
                  <a:solidFill>
                    <a:srgbClr val="6F2F9F"/>
                  </a:solidFill>
                  <a:latin typeface="Times New Roman" panose="02020603050405020304" pitchFamily="18" charset="0"/>
                  <a:cs typeface="Times New Roman" panose="02020603050405020304" pitchFamily="18" charset="0"/>
                </a:rPr>
                <a:t>) </a:t>
              </a:r>
              <a:r>
                <a:rPr sz="1600" dirty="0">
                  <a:solidFill>
                    <a:srgbClr val="6F2F9F"/>
                  </a:solidFill>
                  <a:latin typeface="Times New Roman" panose="02020603050405020304" pitchFamily="18" charset="0"/>
                  <a:cs typeface="Times New Roman" panose="02020603050405020304" pitchFamily="18" charset="0"/>
                </a:rPr>
                <a:t>𝑃</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𝑦</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𝑥; 𝑓</a:t>
              </a:r>
              <a:r>
                <a:rPr lang="en-US" altLang="zh-CN" sz="1600" dirty="0">
                  <a:solidFill>
                    <a:srgbClr val="6F2F9F"/>
                  </a:solidFill>
                  <a:latin typeface="Times New Roman" panose="02020603050405020304" pitchFamily="18" charset="0"/>
                  <a:cs typeface="Times New Roman" panose="02020603050405020304" pitchFamily="18" charset="0"/>
                </a:rPr>
                <a:t>) </a:t>
              </a:r>
              <a:r>
                <a:rPr sz="1600" dirty="0">
                  <a:solidFill>
                    <a:srgbClr val="6F2F9F"/>
                  </a:solidFill>
                  <a:latin typeface="Times New Roman" panose="02020603050405020304" pitchFamily="18" charset="0"/>
                  <a:cs typeface="Times New Roman" panose="02020603050405020304" pitchFamily="18" charset="0"/>
                </a:rPr>
                <a:t>− 𝑃</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𝑦</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 𝑃</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𝑦</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𝑥; 𝑔</a:t>
              </a:r>
              <a:r>
                <a:rPr lang="en-US" altLang="zh-CN" sz="1600" dirty="0">
                  <a:solidFill>
                    <a:srgbClr val="6F2F9F"/>
                  </a:solidFill>
                  <a:latin typeface="Times New Roman" panose="02020603050405020304" pitchFamily="18" charset="0"/>
                  <a:cs typeface="Times New Roman" panose="02020603050405020304" pitchFamily="18" charset="0"/>
                </a:rPr>
                <a:t>)</a:t>
              </a:r>
              <a:r>
                <a:rPr sz="1600" dirty="0">
                  <a:solidFill>
                    <a:srgbClr val="6F2F9F"/>
                  </a:solidFill>
                  <a:latin typeface="Times New Roman" panose="02020603050405020304" pitchFamily="18" charset="0"/>
                  <a:cs typeface="Times New Roman" panose="02020603050405020304" pitchFamily="18" charset="0"/>
                </a:rPr>
                <a:t> |: the gap between</a:t>
              </a:r>
              <a:endParaRPr sz="1600" dirty="0">
                <a:latin typeface="Times New Roman" panose="02020603050405020304" pitchFamily="18" charset="0"/>
                <a:cs typeface="Times New Roman" panose="02020603050405020304" pitchFamily="18" charset="0"/>
              </a:endParaRPr>
            </a:p>
            <a:p>
              <a:pPr marR="706120" algn="ctr">
                <a:lnSpc>
                  <a:spcPct val="100000"/>
                </a:lnSpc>
              </a:pPr>
              <a:r>
                <a:rPr sz="1600" dirty="0">
                  <a:solidFill>
                    <a:srgbClr val="6F2F9F"/>
                  </a:solidFill>
                  <a:latin typeface="Times New Roman" panose="02020603050405020304" pitchFamily="18" charset="0"/>
                  <a:cs typeface="Times New Roman" panose="02020603050405020304" pitchFamily="18" charset="0"/>
                </a:rPr>
                <a:t>the joint probability 𝑃(𝑥, 𝑦) obtained in two directions</a:t>
              </a:r>
              <a:endParaRPr sz="16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AC2AEAD4-129C-49A9-81A0-ECC092EB382E}"/>
                </a:ext>
              </a:extLst>
            </p:cNvPr>
            <p:cNvSpPr/>
            <p:nvPr/>
          </p:nvSpPr>
          <p:spPr>
            <a:xfrm>
              <a:off x="3335655" y="4566920"/>
              <a:ext cx="6095999" cy="780562"/>
            </a:xfrm>
            <a:prstGeom prst="rect">
              <a:avLst/>
            </a:prstGeom>
          </p:spPr>
          <p:txBody>
            <a:bodyPr>
              <a:spAutoFit/>
            </a:bodyPr>
            <a:lstStyle/>
            <a:p>
              <a:pPr marR="728345" algn="ctr">
                <a:lnSpc>
                  <a:spcPct val="100000"/>
                </a:lnSpc>
                <a:spcBef>
                  <a:spcPts val="409"/>
                </a:spcBef>
              </a:pPr>
              <a:r>
                <a:rPr lang="en-US" altLang="zh-CN" sz="1600" dirty="0">
                  <a:latin typeface="Times New Roman" panose="02020603050405020304" pitchFamily="18" charset="0"/>
                  <a:cs typeface="Times New Roman" panose="02020603050405020304" pitchFamily="18" charset="0"/>
                </a:rPr>
                <a:t>Dual Task </a:t>
              </a:r>
              <a:r>
                <a:rPr lang="zh-CN" altLang="en-US" sz="1600" dirty="0">
                  <a:latin typeface="Times New Roman" panose="02020603050405020304" pitchFamily="18" charset="0"/>
                  <a:cs typeface="Times New Roman" panose="02020603050405020304" pitchFamily="18" charset="0"/>
                </a:rPr>
                <a:t>𝑔</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𝑦 → 𝑥</a:t>
              </a:r>
            </a:p>
            <a:p>
              <a:pPr marR="773430" algn="ctr">
                <a:lnSpc>
                  <a:spcPct val="100000"/>
                </a:lnSpc>
                <a:spcBef>
                  <a:spcPts val="280"/>
                </a:spcBef>
              </a:pPr>
              <a:r>
                <a:rPr lang="en-US" altLang="zh-CN" sz="1600" dirty="0">
                  <a:solidFill>
                    <a:srgbClr val="92D050"/>
                  </a:solidFill>
                  <a:latin typeface="Times New Roman" panose="02020603050405020304" pitchFamily="18" charset="0"/>
                  <a:cs typeface="Times New Roman" panose="02020603050405020304" pitchFamily="18" charset="0"/>
                </a:rPr>
                <a:t>max log </a:t>
              </a:r>
              <a:r>
                <a:rPr lang="zh-CN" altLang="en-US" sz="1600" dirty="0">
                  <a:solidFill>
                    <a:srgbClr val="92D050"/>
                  </a:solidFill>
                  <a:latin typeface="Times New Roman" panose="02020603050405020304" pitchFamily="18" charset="0"/>
                  <a:cs typeface="Times New Roman" panose="02020603050405020304" pitchFamily="18" charset="0"/>
                </a:rPr>
                <a:t>𝑃</a:t>
              </a:r>
              <a:r>
                <a:rPr lang="en-US" altLang="zh-CN" sz="1600" dirty="0">
                  <a:solidFill>
                    <a:srgbClr val="92D050"/>
                  </a:solidFill>
                  <a:latin typeface="Times New Roman" panose="02020603050405020304" pitchFamily="18" charset="0"/>
                  <a:cs typeface="Times New Roman" panose="02020603050405020304" pitchFamily="18" charset="0"/>
                </a:rPr>
                <a:t>(</a:t>
              </a:r>
              <a:r>
                <a:rPr lang="zh-CN" altLang="en-US" sz="1600" dirty="0">
                  <a:solidFill>
                    <a:srgbClr val="92D050"/>
                  </a:solidFill>
                  <a:latin typeface="Times New Roman" panose="02020603050405020304" pitchFamily="18" charset="0"/>
                  <a:cs typeface="Times New Roman" panose="02020603050405020304" pitchFamily="18" charset="0"/>
                </a:rPr>
                <a:t>𝑥</a:t>
              </a:r>
              <a:r>
                <a:rPr lang="en-US" altLang="zh-CN" sz="1600" dirty="0">
                  <a:solidFill>
                    <a:srgbClr val="92D050"/>
                  </a:solidFill>
                  <a:latin typeface="Times New Roman" panose="02020603050405020304" pitchFamily="18" charset="0"/>
                  <a:cs typeface="Times New Roman" panose="02020603050405020304" pitchFamily="18" charset="0"/>
                </a:rPr>
                <a:t>|</a:t>
              </a:r>
              <a:r>
                <a:rPr lang="zh-CN" altLang="en-US" sz="1600" dirty="0">
                  <a:solidFill>
                    <a:srgbClr val="92D050"/>
                  </a:solidFill>
                  <a:latin typeface="Times New Roman" panose="02020603050405020304" pitchFamily="18" charset="0"/>
                  <a:cs typeface="Times New Roman" panose="02020603050405020304" pitchFamily="18" charset="0"/>
                </a:rPr>
                <a:t>𝑦</a:t>
              </a:r>
              <a:r>
                <a:rPr lang="en-US" altLang="zh-CN" sz="1600" dirty="0">
                  <a:solidFill>
                    <a:srgbClr val="92D050"/>
                  </a:solidFill>
                  <a:latin typeface="Times New Roman" panose="02020603050405020304" pitchFamily="18" charset="0"/>
                  <a:cs typeface="Times New Roman" panose="02020603050405020304" pitchFamily="18" charset="0"/>
                </a:rPr>
                <a:t>; </a:t>
              </a:r>
              <a:r>
                <a:rPr lang="zh-CN" altLang="en-US" sz="1600" dirty="0">
                  <a:solidFill>
                    <a:srgbClr val="92D050"/>
                  </a:solidFill>
                  <a:latin typeface="Times New Roman" panose="02020603050405020304" pitchFamily="18" charset="0"/>
                  <a:cs typeface="Times New Roman" panose="02020603050405020304" pitchFamily="18" charset="0"/>
                </a:rPr>
                <a:t>𝑔</a:t>
              </a:r>
              <a:r>
                <a:rPr lang="en-US" altLang="zh-CN" sz="1600" dirty="0">
                  <a:solidFill>
                    <a:srgbClr val="92D050"/>
                  </a:solidFill>
                  <a:latin typeface="Times New Roman" panose="02020603050405020304" pitchFamily="18" charset="0"/>
                  <a:cs typeface="Times New Roman" panose="02020603050405020304" pitchFamily="18" charset="0"/>
                </a:rPr>
                <a:t>)</a:t>
              </a:r>
              <a:endParaRPr lang="en-US" altLang="zh-CN" sz="160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04587828"/>
      </p:ext>
    </p:extLst>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022DF4-F9BE-4603-90BD-58339648BA17}"/>
              </a:ext>
            </a:extLst>
          </p:cNvPr>
          <p:cNvSpPr>
            <a:spLocks noGrp="1"/>
          </p:cNvSpPr>
          <p:nvPr>
            <p:ph type="title"/>
          </p:nvPr>
        </p:nvSpPr>
        <p:spPr/>
        <p:txBody>
          <a:bodyPr/>
          <a:lstStyle/>
          <a:p>
            <a:r>
              <a:rPr lang="en-US" altLang="zh-CN" dirty="0"/>
              <a:t>“Dual” Inference</a:t>
            </a:r>
            <a:endParaRPr lang="zh-CN" altLang="en-US" dirty="0"/>
          </a:p>
        </p:txBody>
      </p:sp>
      <p:sp>
        <p:nvSpPr>
          <p:cNvPr id="4" name="页脚占位符 3">
            <a:extLst>
              <a:ext uri="{FF2B5EF4-FFF2-40B4-BE49-F238E27FC236}">
                <a16:creationId xmlns:a16="http://schemas.microsoft.com/office/drawing/2014/main" id="{8418B585-BEF3-400B-ADC1-BC1A47D78CB4}"/>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65BED58F-C8D1-4A89-BE84-D8AA88FB79CB}"/>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41</a:t>
            </a:fld>
            <a:endParaRPr lang="en-US" altLang="zh-CN">
              <a:solidFill>
                <a:srgbClr val="000000"/>
              </a:solidFill>
            </a:endParaRPr>
          </a:p>
        </p:txBody>
      </p:sp>
      <p:sp>
        <p:nvSpPr>
          <p:cNvPr id="6" name="object 3">
            <a:extLst>
              <a:ext uri="{FF2B5EF4-FFF2-40B4-BE49-F238E27FC236}">
                <a16:creationId xmlns:a16="http://schemas.microsoft.com/office/drawing/2014/main" id="{46F8B126-62E7-4B6C-9E9D-F606C6F634C2}"/>
              </a:ext>
            </a:extLst>
          </p:cNvPr>
          <p:cNvSpPr/>
          <p:nvPr/>
        </p:nvSpPr>
        <p:spPr>
          <a:xfrm>
            <a:off x="40778" y="2559024"/>
            <a:ext cx="1138050" cy="1423837"/>
          </a:xfrm>
          <a:prstGeom prst="rect">
            <a:avLst/>
          </a:prstGeom>
          <a:blipFill>
            <a:blip r:embed="rId2"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7" name="object 4">
            <a:extLst>
              <a:ext uri="{FF2B5EF4-FFF2-40B4-BE49-F238E27FC236}">
                <a16:creationId xmlns:a16="http://schemas.microsoft.com/office/drawing/2014/main" id="{DF670CD3-66C8-4E9B-9A43-67CA5935FB07}"/>
              </a:ext>
            </a:extLst>
          </p:cNvPr>
          <p:cNvSpPr/>
          <p:nvPr/>
        </p:nvSpPr>
        <p:spPr>
          <a:xfrm>
            <a:off x="7864051" y="2559024"/>
            <a:ext cx="1239171" cy="1352517"/>
          </a:xfrm>
          <a:prstGeom prst="rect">
            <a:avLst/>
          </a:prstGeom>
          <a:blipFill>
            <a:blip r:embed="rId3"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8" name="object 5">
            <a:extLst>
              <a:ext uri="{FF2B5EF4-FFF2-40B4-BE49-F238E27FC236}">
                <a16:creationId xmlns:a16="http://schemas.microsoft.com/office/drawing/2014/main" id="{5804D5FB-CF70-445A-A85C-0F7C294B24EC}"/>
              </a:ext>
            </a:extLst>
          </p:cNvPr>
          <p:cNvSpPr txBox="1"/>
          <p:nvPr/>
        </p:nvSpPr>
        <p:spPr>
          <a:xfrm>
            <a:off x="6718700" y="3120769"/>
            <a:ext cx="1180693" cy="443711"/>
          </a:xfrm>
          <a:prstGeom prst="rect">
            <a:avLst/>
          </a:prstGeom>
        </p:spPr>
        <p:txBody>
          <a:bodyPr vert="horz" wrap="square" lIns="0" tIns="12700" rIns="0" bIns="0" rtlCol="0">
            <a:spAutoFit/>
          </a:bodyPr>
          <a:lstStyle/>
          <a:p>
            <a:pPr algn="ctr">
              <a:lnSpc>
                <a:spcPct val="100000"/>
              </a:lnSpc>
              <a:spcBef>
                <a:spcPts val="100"/>
              </a:spcBef>
            </a:pPr>
            <a:r>
              <a:rPr sz="1400" dirty="0">
                <a:solidFill>
                  <a:srgbClr val="00AF50"/>
                </a:solidFill>
                <a:latin typeface="Times New Roman" panose="02020603050405020304" pitchFamily="18" charset="0"/>
                <a:cs typeface="Times New Roman" panose="02020603050405020304" pitchFamily="18" charset="0"/>
              </a:rPr>
              <a:t>Predicted label</a:t>
            </a:r>
            <a:endParaRPr sz="1400">
              <a:latin typeface="Times New Roman" panose="02020603050405020304" pitchFamily="18" charset="0"/>
              <a:cs typeface="Times New Roman" panose="02020603050405020304" pitchFamily="18" charset="0"/>
            </a:endParaRPr>
          </a:p>
          <a:p>
            <a:pPr algn="ctr">
              <a:lnSpc>
                <a:spcPct val="100000"/>
              </a:lnSpc>
              <a:spcBef>
                <a:spcPts val="10"/>
              </a:spcBef>
            </a:pPr>
            <a:r>
              <a:rPr sz="1400" dirty="0">
                <a:solidFill>
                  <a:srgbClr val="00AF50"/>
                </a:solidFill>
                <a:latin typeface="Times New Roman" panose="02020603050405020304" pitchFamily="18" charset="0"/>
                <a:cs typeface="Times New Roman" panose="02020603050405020304" pitchFamily="18" charset="0"/>
              </a:rPr>
              <a:t>𝑦 = 𝑓(𝑥)</a:t>
            </a:r>
            <a:endParaRPr sz="1400">
              <a:latin typeface="Times New Roman" panose="02020603050405020304" pitchFamily="18" charset="0"/>
              <a:cs typeface="Times New Roman" panose="02020603050405020304" pitchFamily="18" charset="0"/>
            </a:endParaRPr>
          </a:p>
        </p:txBody>
      </p:sp>
      <p:sp>
        <p:nvSpPr>
          <p:cNvPr id="9" name="object 6">
            <a:extLst>
              <a:ext uri="{FF2B5EF4-FFF2-40B4-BE49-F238E27FC236}">
                <a16:creationId xmlns:a16="http://schemas.microsoft.com/office/drawing/2014/main" id="{D9EFA112-6F91-4345-ADA4-1B4A959DAE4F}"/>
              </a:ext>
            </a:extLst>
          </p:cNvPr>
          <p:cNvSpPr txBox="1"/>
          <p:nvPr/>
        </p:nvSpPr>
        <p:spPr>
          <a:xfrm>
            <a:off x="1256626" y="2906494"/>
            <a:ext cx="1527207" cy="972895"/>
          </a:xfrm>
          <a:prstGeom prst="rect">
            <a:avLst/>
          </a:prstGeom>
        </p:spPr>
        <p:txBody>
          <a:bodyPr vert="horz" wrap="square" lIns="0" tIns="118110" rIns="0" bIns="0" rtlCol="0">
            <a:spAutoFit/>
          </a:bodyPr>
          <a:lstStyle/>
          <a:p>
            <a:pPr marL="299085">
              <a:lnSpc>
                <a:spcPct val="100000"/>
              </a:lnSpc>
              <a:spcBef>
                <a:spcPts val="930"/>
              </a:spcBef>
            </a:pPr>
            <a:r>
              <a:rPr sz="1400" dirty="0">
                <a:solidFill>
                  <a:srgbClr val="006FC0"/>
                </a:solidFill>
                <a:latin typeface="Times New Roman" panose="02020603050405020304" pitchFamily="18" charset="0"/>
                <a:cs typeface="Times New Roman" panose="02020603050405020304" pitchFamily="18" charset="0"/>
              </a:rPr>
              <a:t>Test data 𝑥</a:t>
            </a:r>
            <a:endParaRPr sz="1400">
              <a:latin typeface="Times New Roman" panose="02020603050405020304" pitchFamily="18" charset="0"/>
              <a:cs typeface="Times New Roman" panose="02020603050405020304" pitchFamily="18" charset="0"/>
            </a:endParaRPr>
          </a:p>
          <a:p>
            <a:pPr algn="ctr">
              <a:lnSpc>
                <a:spcPts val="2155"/>
              </a:lnSpc>
              <a:spcBef>
                <a:spcPts val="835"/>
              </a:spcBef>
            </a:pPr>
            <a:r>
              <a:rPr sz="1400" dirty="0">
                <a:solidFill>
                  <a:srgbClr val="FFC000"/>
                </a:solidFill>
                <a:latin typeface="Times New Roman" panose="02020603050405020304" pitchFamily="18" charset="0"/>
                <a:cs typeface="Times New Roman" panose="02020603050405020304" pitchFamily="18" charset="0"/>
              </a:rPr>
              <a:t>Reconstructed data</a:t>
            </a:r>
            <a:endParaRPr sz="1400">
              <a:latin typeface="Times New Roman" panose="02020603050405020304" pitchFamily="18" charset="0"/>
              <a:cs typeface="Times New Roman" panose="02020603050405020304" pitchFamily="18" charset="0"/>
            </a:endParaRPr>
          </a:p>
          <a:p>
            <a:pPr marL="1270" algn="ctr">
              <a:lnSpc>
                <a:spcPts val="2155"/>
              </a:lnSpc>
            </a:pPr>
            <a:r>
              <a:rPr sz="1400" dirty="0">
                <a:solidFill>
                  <a:srgbClr val="FFC000"/>
                </a:solidFill>
                <a:latin typeface="Times New Roman" panose="02020603050405020304" pitchFamily="18" charset="0"/>
                <a:cs typeface="Times New Roman" panose="02020603050405020304" pitchFamily="18" charset="0"/>
              </a:rPr>
              <a:t>𝑥′ = 𝑔(𝑦)</a:t>
            </a:r>
            <a:endParaRPr sz="1400">
              <a:latin typeface="Times New Roman" panose="02020603050405020304" pitchFamily="18" charset="0"/>
              <a:cs typeface="Times New Roman" panose="02020603050405020304" pitchFamily="18" charset="0"/>
            </a:endParaRPr>
          </a:p>
        </p:txBody>
      </p:sp>
      <p:sp>
        <p:nvSpPr>
          <p:cNvPr id="10" name="object 7">
            <a:extLst>
              <a:ext uri="{FF2B5EF4-FFF2-40B4-BE49-F238E27FC236}">
                <a16:creationId xmlns:a16="http://schemas.microsoft.com/office/drawing/2014/main" id="{D885ED55-1D6A-4FC3-B257-9FB8B6347670}"/>
              </a:ext>
            </a:extLst>
          </p:cNvPr>
          <p:cNvSpPr/>
          <p:nvPr/>
        </p:nvSpPr>
        <p:spPr>
          <a:xfrm>
            <a:off x="1776449" y="2173137"/>
            <a:ext cx="5733553" cy="859651"/>
          </a:xfrm>
          <a:prstGeom prst="rect">
            <a:avLst/>
          </a:prstGeom>
          <a:blipFill>
            <a:blip r:embed="rId4"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1" name="object 8">
            <a:extLst>
              <a:ext uri="{FF2B5EF4-FFF2-40B4-BE49-F238E27FC236}">
                <a16:creationId xmlns:a16="http://schemas.microsoft.com/office/drawing/2014/main" id="{9BEA4919-1352-4E5F-AB16-35A1526295ED}"/>
              </a:ext>
            </a:extLst>
          </p:cNvPr>
          <p:cNvSpPr/>
          <p:nvPr/>
        </p:nvSpPr>
        <p:spPr>
          <a:xfrm>
            <a:off x="1826118" y="2207523"/>
            <a:ext cx="5638249" cy="764134"/>
          </a:xfrm>
          <a:prstGeom prst="rect">
            <a:avLst/>
          </a:prstGeom>
          <a:blipFill>
            <a:blip r:embed="rId5"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2" name="object 9">
            <a:extLst>
              <a:ext uri="{FF2B5EF4-FFF2-40B4-BE49-F238E27FC236}">
                <a16:creationId xmlns:a16="http://schemas.microsoft.com/office/drawing/2014/main" id="{2B8EEF97-43B3-4D47-B834-A8335DBCEFFA}"/>
              </a:ext>
            </a:extLst>
          </p:cNvPr>
          <p:cNvSpPr/>
          <p:nvPr/>
        </p:nvSpPr>
        <p:spPr>
          <a:xfrm>
            <a:off x="1809561" y="3966316"/>
            <a:ext cx="5713176" cy="915677"/>
          </a:xfrm>
          <a:prstGeom prst="rect">
            <a:avLst/>
          </a:prstGeom>
          <a:blipFill>
            <a:blip r:embed="rId6"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3" name="object 10">
            <a:extLst>
              <a:ext uri="{FF2B5EF4-FFF2-40B4-BE49-F238E27FC236}">
                <a16:creationId xmlns:a16="http://schemas.microsoft.com/office/drawing/2014/main" id="{F1D36ED9-F828-4E82-BD69-5F9E234AB137}"/>
              </a:ext>
            </a:extLst>
          </p:cNvPr>
          <p:cNvSpPr/>
          <p:nvPr/>
        </p:nvSpPr>
        <p:spPr>
          <a:xfrm>
            <a:off x="1859549" y="4000691"/>
            <a:ext cx="5617341" cy="818897"/>
          </a:xfrm>
          <a:prstGeom prst="rect">
            <a:avLst/>
          </a:prstGeom>
          <a:blipFill>
            <a:blip r:embed="rId7" cstate="print"/>
            <a:stretch>
              <a:fillRect/>
            </a:stretch>
          </a:blip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4" name="object 11">
            <a:extLst>
              <a:ext uri="{FF2B5EF4-FFF2-40B4-BE49-F238E27FC236}">
                <a16:creationId xmlns:a16="http://schemas.microsoft.com/office/drawing/2014/main" id="{9E9D608E-2052-471C-92DC-7231EB595D83}"/>
              </a:ext>
            </a:extLst>
          </p:cNvPr>
          <p:cNvSpPr/>
          <p:nvPr/>
        </p:nvSpPr>
        <p:spPr>
          <a:xfrm>
            <a:off x="3705889" y="2043234"/>
            <a:ext cx="2036630" cy="335370"/>
          </a:xfrm>
          <a:custGeom>
            <a:avLst/>
            <a:gdLst/>
            <a:ahLst/>
            <a:cxnLst/>
            <a:rect l="l" t="t" r="r" b="b"/>
            <a:pathLst>
              <a:path w="2437129" h="401319">
                <a:moveTo>
                  <a:pt x="0" y="400812"/>
                </a:moveTo>
                <a:lnTo>
                  <a:pt x="2436875" y="400812"/>
                </a:lnTo>
                <a:lnTo>
                  <a:pt x="2436875" y="0"/>
                </a:lnTo>
                <a:lnTo>
                  <a:pt x="0" y="0"/>
                </a:lnTo>
                <a:lnTo>
                  <a:pt x="0" y="400812"/>
                </a:lnTo>
                <a:close/>
              </a:path>
            </a:pathLst>
          </a:custGeom>
          <a:solidFill>
            <a:srgbClr val="FFFFFF"/>
          </a:solidFill>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15" name="object 12">
            <a:extLst>
              <a:ext uri="{FF2B5EF4-FFF2-40B4-BE49-F238E27FC236}">
                <a16:creationId xmlns:a16="http://schemas.microsoft.com/office/drawing/2014/main" id="{B6C1E276-BC57-428D-A6DA-5DCB043B3C38}"/>
              </a:ext>
            </a:extLst>
          </p:cNvPr>
          <p:cNvSpPr txBox="1"/>
          <p:nvPr/>
        </p:nvSpPr>
        <p:spPr>
          <a:xfrm>
            <a:off x="3772220" y="2058836"/>
            <a:ext cx="1882742" cy="259686"/>
          </a:xfrm>
          <a:prstGeom prst="rect">
            <a:avLst/>
          </a:prstGeom>
        </p:spPr>
        <p:txBody>
          <a:bodyPr vert="horz" wrap="square" lIns="0" tIns="13335" rIns="0" bIns="0" rtlCol="0">
            <a:spAutoFit/>
          </a:bodyPr>
          <a:lstStyle/>
          <a:p>
            <a:pPr marL="12700">
              <a:lnSpc>
                <a:spcPct val="100000"/>
              </a:lnSpc>
              <a:spcBef>
                <a:spcPts val="105"/>
              </a:spcBef>
            </a:pPr>
            <a:r>
              <a:rPr sz="1600" dirty="0">
                <a:latin typeface="Times New Roman" panose="02020603050405020304" pitchFamily="18" charset="0"/>
                <a:cs typeface="Times New Roman" panose="02020603050405020304" pitchFamily="18" charset="0"/>
              </a:rPr>
              <a:t>Primal Task 𝑓: 𝑥 → 𝑦</a:t>
            </a:r>
            <a:endParaRPr sz="1600">
              <a:latin typeface="Times New Roman" panose="02020603050405020304" pitchFamily="18" charset="0"/>
              <a:cs typeface="Times New Roman" panose="02020603050405020304" pitchFamily="18" charset="0"/>
            </a:endParaRPr>
          </a:p>
        </p:txBody>
      </p:sp>
      <p:sp>
        <p:nvSpPr>
          <p:cNvPr id="16" name="object 13">
            <a:extLst>
              <a:ext uri="{FF2B5EF4-FFF2-40B4-BE49-F238E27FC236}">
                <a16:creationId xmlns:a16="http://schemas.microsoft.com/office/drawing/2014/main" id="{A3A6673C-2316-4919-8B62-24A42FF15AA3}"/>
              </a:ext>
            </a:extLst>
          </p:cNvPr>
          <p:cNvSpPr txBox="1"/>
          <p:nvPr/>
        </p:nvSpPr>
        <p:spPr>
          <a:xfrm>
            <a:off x="218974" y="4014277"/>
            <a:ext cx="101831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17" name="object 14">
            <a:extLst>
              <a:ext uri="{FF2B5EF4-FFF2-40B4-BE49-F238E27FC236}">
                <a16:creationId xmlns:a16="http://schemas.microsoft.com/office/drawing/2014/main" id="{57CD1634-1C57-4117-B2E9-3B2DD9E91F20}"/>
              </a:ext>
            </a:extLst>
          </p:cNvPr>
          <p:cNvSpPr txBox="1"/>
          <p:nvPr/>
        </p:nvSpPr>
        <p:spPr>
          <a:xfrm>
            <a:off x="317548" y="2254963"/>
            <a:ext cx="480768"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endParaRPr sz="1400">
              <a:latin typeface="Times New Roman" panose="02020603050405020304" pitchFamily="18" charset="0"/>
              <a:cs typeface="Times New Roman" panose="02020603050405020304" pitchFamily="18" charset="0"/>
            </a:endParaRPr>
          </a:p>
        </p:txBody>
      </p:sp>
      <p:sp>
        <p:nvSpPr>
          <p:cNvPr id="18" name="object 15">
            <a:extLst>
              <a:ext uri="{FF2B5EF4-FFF2-40B4-BE49-F238E27FC236}">
                <a16:creationId xmlns:a16="http://schemas.microsoft.com/office/drawing/2014/main" id="{5541B8EA-A67E-4475-B6C1-03E88CE30B95}"/>
              </a:ext>
            </a:extLst>
          </p:cNvPr>
          <p:cNvSpPr txBox="1"/>
          <p:nvPr/>
        </p:nvSpPr>
        <p:spPr>
          <a:xfrm>
            <a:off x="7915630" y="4014277"/>
            <a:ext cx="1018315"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Environment</a:t>
            </a:r>
            <a:endParaRPr sz="1400">
              <a:latin typeface="Times New Roman" panose="02020603050405020304" pitchFamily="18" charset="0"/>
              <a:cs typeface="Times New Roman" panose="02020603050405020304" pitchFamily="18" charset="0"/>
            </a:endParaRPr>
          </a:p>
        </p:txBody>
      </p:sp>
      <p:sp>
        <p:nvSpPr>
          <p:cNvPr id="19" name="object 16">
            <a:extLst>
              <a:ext uri="{FF2B5EF4-FFF2-40B4-BE49-F238E27FC236}">
                <a16:creationId xmlns:a16="http://schemas.microsoft.com/office/drawing/2014/main" id="{3F22AB81-79F8-497A-AF2B-A6F79D091098}"/>
              </a:ext>
            </a:extLst>
          </p:cNvPr>
          <p:cNvSpPr txBox="1"/>
          <p:nvPr/>
        </p:nvSpPr>
        <p:spPr>
          <a:xfrm>
            <a:off x="8148904" y="2254963"/>
            <a:ext cx="480768"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Agent</a:t>
            </a:r>
            <a:endParaRPr sz="1400">
              <a:latin typeface="Times New Roman" panose="02020603050405020304" pitchFamily="18" charset="0"/>
              <a:cs typeface="Times New Roman" panose="02020603050405020304" pitchFamily="18" charset="0"/>
            </a:endParaRPr>
          </a:p>
        </p:txBody>
      </p:sp>
      <p:sp>
        <p:nvSpPr>
          <p:cNvPr id="20" name="object 17">
            <a:extLst>
              <a:ext uri="{FF2B5EF4-FFF2-40B4-BE49-F238E27FC236}">
                <a16:creationId xmlns:a16="http://schemas.microsoft.com/office/drawing/2014/main" id="{E39E3033-1D8D-40A6-9629-A60E14B87540}"/>
              </a:ext>
            </a:extLst>
          </p:cNvPr>
          <p:cNvSpPr/>
          <p:nvPr/>
        </p:nvSpPr>
        <p:spPr>
          <a:xfrm>
            <a:off x="4440730" y="2548837"/>
            <a:ext cx="495626" cy="1655624"/>
          </a:xfrm>
          <a:custGeom>
            <a:avLst/>
            <a:gdLst/>
            <a:ahLst/>
            <a:cxnLst/>
            <a:rect l="l" t="t" r="r" b="b"/>
            <a:pathLst>
              <a:path w="593089" h="1981200">
                <a:moveTo>
                  <a:pt x="0" y="296418"/>
                </a:moveTo>
                <a:lnTo>
                  <a:pt x="296417" y="0"/>
                </a:lnTo>
                <a:lnTo>
                  <a:pt x="592836" y="296418"/>
                </a:lnTo>
                <a:lnTo>
                  <a:pt x="444626" y="296418"/>
                </a:lnTo>
                <a:lnTo>
                  <a:pt x="444626" y="1684782"/>
                </a:lnTo>
                <a:lnTo>
                  <a:pt x="592836" y="1684782"/>
                </a:lnTo>
                <a:lnTo>
                  <a:pt x="296417" y="1981200"/>
                </a:lnTo>
                <a:lnTo>
                  <a:pt x="0" y="1684782"/>
                </a:lnTo>
                <a:lnTo>
                  <a:pt x="148209" y="1684782"/>
                </a:lnTo>
                <a:lnTo>
                  <a:pt x="148209" y="296418"/>
                </a:lnTo>
                <a:lnTo>
                  <a:pt x="0" y="296418"/>
                </a:lnTo>
                <a:close/>
              </a:path>
            </a:pathLst>
          </a:custGeom>
          <a:ln w="12192">
            <a:solidFill>
              <a:srgbClr val="41709C"/>
            </a:solidFill>
          </a:ln>
        </p:spPr>
        <p:txBody>
          <a:bodyPr wrap="square" lIns="0" tIns="0" rIns="0" bIns="0" rtlCol="0"/>
          <a:lstStyle/>
          <a:p>
            <a:endParaRPr sz="1400">
              <a:latin typeface="Times New Roman" panose="02020603050405020304" pitchFamily="18" charset="0"/>
              <a:cs typeface="Times New Roman" panose="02020603050405020304" pitchFamily="18" charset="0"/>
            </a:endParaRPr>
          </a:p>
        </p:txBody>
      </p:sp>
      <p:sp>
        <p:nvSpPr>
          <p:cNvPr id="28" name="object 25">
            <a:extLst>
              <a:ext uri="{FF2B5EF4-FFF2-40B4-BE49-F238E27FC236}">
                <a16:creationId xmlns:a16="http://schemas.microsoft.com/office/drawing/2014/main" id="{09C8C2F0-4D7F-4949-B2B8-D68E2BBD96C6}"/>
              </a:ext>
            </a:extLst>
          </p:cNvPr>
          <p:cNvSpPr txBox="1"/>
          <p:nvPr/>
        </p:nvSpPr>
        <p:spPr>
          <a:xfrm>
            <a:off x="3033556" y="1772816"/>
            <a:ext cx="3305411" cy="228268"/>
          </a:xfrm>
          <a:prstGeom prst="rect">
            <a:avLst/>
          </a:prstGeom>
        </p:spPr>
        <p:txBody>
          <a:bodyPr vert="horz" wrap="square" lIns="0" tIns="12700" rIns="0" bIns="0" rtlCol="0">
            <a:spAutoFit/>
          </a:bodyPr>
          <a:lstStyle/>
          <a:p>
            <a:pPr marL="12700">
              <a:lnSpc>
                <a:spcPct val="100000"/>
              </a:lnSpc>
              <a:spcBef>
                <a:spcPts val="100"/>
              </a:spcBef>
            </a:pPr>
            <a:r>
              <a:rPr sz="1400" dirty="0">
                <a:latin typeface="Times New Roman" panose="02020603050405020304" pitchFamily="18" charset="0"/>
                <a:cs typeface="Times New Roman" panose="02020603050405020304" pitchFamily="18" charset="0"/>
              </a:rPr>
              <a:t>Choose the 𝑦 that can maximize 𝑃(𝑦|𝑥; 𝑓)</a:t>
            </a:r>
          </a:p>
        </p:txBody>
      </p:sp>
      <p:sp>
        <p:nvSpPr>
          <p:cNvPr id="29" name="object 26">
            <a:extLst>
              <a:ext uri="{FF2B5EF4-FFF2-40B4-BE49-F238E27FC236}">
                <a16:creationId xmlns:a16="http://schemas.microsoft.com/office/drawing/2014/main" id="{7BED553C-F809-40E0-82A2-BD26D067B793}"/>
              </a:ext>
            </a:extLst>
          </p:cNvPr>
          <p:cNvSpPr txBox="1"/>
          <p:nvPr/>
        </p:nvSpPr>
        <p:spPr>
          <a:xfrm>
            <a:off x="731496" y="1806140"/>
            <a:ext cx="1490062" cy="228268"/>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6F2F9F"/>
                </a:solidFill>
                <a:latin typeface="Times New Roman" panose="02020603050405020304" pitchFamily="18" charset="0"/>
                <a:cs typeface="Times New Roman" panose="02020603050405020304" pitchFamily="18" charset="0"/>
              </a:rPr>
              <a:t>Standard inference</a:t>
            </a:r>
            <a:endParaRPr sz="1400">
              <a:latin typeface="Times New Roman" panose="02020603050405020304" pitchFamily="18" charset="0"/>
              <a:cs typeface="Times New Roman" panose="02020603050405020304" pitchFamily="18" charset="0"/>
            </a:endParaRPr>
          </a:p>
        </p:txBody>
      </p:sp>
      <p:sp>
        <p:nvSpPr>
          <p:cNvPr id="35" name="object 32">
            <a:extLst>
              <a:ext uri="{FF2B5EF4-FFF2-40B4-BE49-F238E27FC236}">
                <a16:creationId xmlns:a16="http://schemas.microsoft.com/office/drawing/2014/main" id="{62975F9C-EAB0-4008-8ABD-A830B21E29CC}"/>
              </a:ext>
            </a:extLst>
          </p:cNvPr>
          <p:cNvSpPr txBox="1"/>
          <p:nvPr/>
        </p:nvSpPr>
        <p:spPr>
          <a:xfrm>
            <a:off x="829772" y="4454927"/>
            <a:ext cx="6084417" cy="751488"/>
          </a:xfrm>
          <a:prstGeom prst="rect">
            <a:avLst/>
          </a:prstGeom>
        </p:spPr>
        <p:txBody>
          <a:bodyPr vert="horz" wrap="square" lIns="0" tIns="12700" rIns="0" bIns="0" rtlCol="0">
            <a:spAutoFit/>
          </a:bodyPr>
          <a:lstStyle/>
          <a:p>
            <a:pPr marL="3662679">
              <a:lnSpc>
                <a:spcPct val="100000"/>
              </a:lnSpc>
              <a:spcBef>
                <a:spcPts val="100"/>
              </a:spcBef>
            </a:pPr>
            <a:r>
              <a:rPr sz="1600" dirty="0">
                <a:latin typeface="Times New Roman" panose="02020603050405020304" pitchFamily="18" charset="0"/>
                <a:cs typeface="Times New Roman" panose="02020603050405020304" pitchFamily="18" charset="0"/>
              </a:rPr>
              <a:t>Dual Task 𝑔: 𝑦 → 𝑥</a:t>
            </a:r>
          </a:p>
          <a:p>
            <a:pPr>
              <a:lnSpc>
                <a:spcPct val="100000"/>
              </a:lnSpc>
              <a:spcBef>
                <a:spcPts val="35"/>
              </a:spcBef>
            </a:pPr>
            <a:endParaRPr dirty="0">
              <a:latin typeface="Times New Roman" panose="02020603050405020304" pitchFamily="18" charset="0"/>
              <a:cs typeface="Times New Roman" panose="02020603050405020304" pitchFamily="18" charset="0"/>
            </a:endParaRPr>
          </a:p>
          <a:p>
            <a:pPr marL="12700">
              <a:lnSpc>
                <a:spcPct val="100000"/>
              </a:lnSpc>
            </a:pPr>
            <a:r>
              <a:rPr sz="1400" dirty="0">
                <a:solidFill>
                  <a:srgbClr val="6F2F9F"/>
                </a:solidFill>
                <a:latin typeface="Times New Roman" panose="02020603050405020304" pitchFamily="18" charset="0"/>
                <a:cs typeface="Times New Roman" panose="02020603050405020304" pitchFamily="18" charset="0"/>
              </a:rPr>
              <a:t>Dual inference: leverage both the primal model and the dual model for testing</a:t>
            </a:r>
            <a:endParaRPr sz="1400" dirty="0">
              <a:latin typeface="Times New Roman" panose="02020603050405020304" pitchFamily="18" charset="0"/>
              <a:cs typeface="Times New Roman" panose="02020603050405020304" pitchFamily="18" charset="0"/>
            </a:endParaRPr>
          </a:p>
        </p:txBody>
      </p:sp>
      <p:pic>
        <p:nvPicPr>
          <p:cNvPr id="37" name="图片 36">
            <a:extLst>
              <a:ext uri="{FF2B5EF4-FFF2-40B4-BE49-F238E27FC236}">
                <a16:creationId xmlns:a16="http://schemas.microsoft.com/office/drawing/2014/main" id="{AB87BC18-B618-46FE-8742-B5754509DBF0}"/>
              </a:ext>
            </a:extLst>
          </p:cNvPr>
          <p:cNvPicPr>
            <a:picLocks noChangeAspect="1"/>
          </p:cNvPicPr>
          <p:nvPr/>
        </p:nvPicPr>
        <p:blipFill>
          <a:blip r:embed="rId8"/>
          <a:stretch>
            <a:fillRect/>
          </a:stretch>
        </p:blipFill>
        <p:spPr>
          <a:xfrm>
            <a:off x="3601593" y="3107671"/>
            <a:ext cx="2245221" cy="541950"/>
          </a:xfrm>
          <a:prstGeom prst="rect">
            <a:avLst/>
          </a:prstGeom>
        </p:spPr>
      </p:pic>
      <p:pic>
        <p:nvPicPr>
          <p:cNvPr id="38" name="图片 37">
            <a:extLst>
              <a:ext uri="{FF2B5EF4-FFF2-40B4-BE49-F238E27FC236}">
                <a16:creationId xmlns:a16="http://schemas.microsoft.com/office/drawing/2014/main" id="{DC11B2E4-C009-427E-861B-208BAC94EB25}"/>
              </a:ext>
            </a:extLst>
          </p:cNvPr>
          <p:cNvPicPr>
            <a:picLocks noChangeAspect="1"/>
          </p:cNvPicPr>
          <p:nvPr/>
        </p:nvPicPr>
        <p:blipFill rotWithShape="1">
          <a:blip r:embed="rId9"/>
          <a:srcRect t="6293" b="8595"/>
          <a:stretch/>
        </p:blipFill>
        <p:spPr>
          <a:xfrm>
            <a:off x="2299003" y="5351394"/>
            <a:ext cx="4829175" cy="948514"/>
          </a:xfrm>
          <a:prstGeom prst="rect">
            <a:avLst/>
          </a:prstGeom>
        </p:spPr>
      </p:pic>
    </p:spTree>
    <p:extLst>
      <p:ext uri="{BB962C8B-B14F-4D97-AF65-F5344CB8AC3E}">
        <p14:creationId xmlns:p14="http://schemas.microsoft.com/office/powerpoint/2010/main" val="3512803489"/>
      </p:ext>
    </p:extLst>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76C0B-E28D-42A6-ABBB-BC807EB17DD6}"/>
              </a:ext>
            </a:extLst>
          </p:cNvPr>
          <p:cNvSpPr>
            <a:spLocks noGrp="1"/>
          </p:cNvSpPr>
          <p:nvPr>
            <p:ph type="title"/>
          </p:nvPr>
        </p:nvSpPr>
        <p:spPr/>
        <p:txBody>
          <a:bodyPr/>
          <a:lstStyle/>
          <a:p>
            <a:r>
              <a:rPr lang="en-US" altLang="zh-CN" dirty="0"/>
              <a:t>Dual Learning Papers</a:t>
            </a:r>
            <a:endParaRPr lang="zh-CN" altLang="en-US" dirty="0"/>
          </a:p>
        </p:txBody>
      </p:sp>
      <p:sp>
        <p:nvSpPr>
          <p:cNvPr id="3" name="内容占位符 2">
            <a:extLst>
              <a:ext uri="{FF2B5EF4-FFF2-40B4-BE49-F238E27FC236}">
                <a16:creationId xmlns:a16="http://schemas.microsoft.com/office/drawing/2014/main" id="{3F1200E3-0E15-4218-AE73-B34ACC375128}"/>
              </a:ext>
            </a:extLst>
          </p:cNvPr>
          <p:cNvSpPr>
            <a:spLocks noGrp="1"/>
          </p:cNvSpPr>
          <p:nvPr>
            <p:ph idx="1"/>
          </p:nvPr>
        </p:nvSpPr>
        <p:spPr/>
        <p:txBody>
          <a:bodyPr/>
          <a:lstStyle/>
          <a:p>
            <a:r>
              <a:rPr lang="en-US" altLang="zh-CN" sz="1400" dirty="0" err="1"/>
              <a:t>Yiren</a:t>
            </a:r>
            <a:r>
              <a:rPr lang="en-US" altLang="zh-CN" sz="1400" dirty="0"/>
              <a:t> Wang, </a:t>
            </a:r>
            <a:r>
              <a:rPr lang="en-US" altLang="zh-CN" sz="1400" dirty="0" err="1"/>
              <a:t>Yingce</a:t>
            </a:r>
            <a:r>
              <a:rPr lang="en-US" altLang="zh-CN" sz="1400" dirty="0"/>
              <a:t> Xia, </a:t>
            </a:r>
            <a:r>
              <a:rPr lang="en-US" altLang="zh-CN" sz="1400" dirty="0" err="1"/>
              <a:t>Tianyu</a:t>
            </a:r>
            <a:r>
              <a:rPr lang="en-US" altLang="zh-CN" sz="1400" dirty="0"/>
              <a:t> He, Fei Tian, Tao Qin, </a:t>
            </a:r>
            <a:r>
              <a:rPr lang="en-US" altLang="zh-CN" sz="1400" dirty="0" err="1"/>
              <a:t>ChengXiang</a:t>
            </a:r>
            <a:r>
              <a:rPr lang="en-US" altLang="zh-CN" sz="1400" dirty="0"/>
              <a:t> </a:t>
            </a:r>
            <a:r>
              <a:rPr lang="en-US" altLang="zh-CN" sz="1400" dirty="0" err="1"/>
              <a:t>Zhai</a:t>
            </a:r>
            <a:r>
              <a:rPr lang="en-US" altLang="zh-CN" sz="1400" dirty="0"/>
              <a:t>, Tie-Yan Liu, Multi-Agent Dual Learning, ICLR 2019.</a:t>
            </a:r>
          </a:p>
          <a:p>
            <a:r>
              <a:rPr lang="en-US" altLang="zh-CN" sz="1400" dirty="0" err="1"/>
              <a:t>Yingce</a:t>
            </a:r>
            <a:r>
              <a:rPr lang="en-US" altLang="zh-CN" sz="1400" dirty="0"/>
              <a:t> Xia, Xu Tan, Fei Tian, Tao Qin, </a:t>
            </a:r>
            <a:r>
              <a:rPr lang="en-US" altLang="zh-CN" sz="1400" dirty="0" err="1"/>
              <a:t>Nenghai</a:t>
            </a:r>
            <a:r>
              <a:rPr lang="en-US" altLang="zh-CN" sz="1400" dirty="0"/>
              <a:t> Yu, and Tie-Yan Liu, Model-Level Dual Learning, ICML 2018.</a:t>
            </a:r>
          </a:p>
          <a:p>
            <a:r>
              <a:rPr lang="en-US" altLang="zh-CN" sz="1400" dirty="0"/>
              <a:t>Hany Hassan, Anthony </a:t>
            </a:r>
            <a:r>
              <a:rPr lang="en-US" altLang="zh-CN" sz="1400" dirty="0" err="1"/>
              <a:t>Aue</a:t>
            </a:r>
            <a:r>
              <a:rPr lang="en-US" altLang="zh-CN" sz="1400" dirty="0"/>
              <a:t>, Chang Chen, Vishal Chowdhary, Jonathan Clark, Christian </a:t>
            </a:r>
            <a:r>
              <a:rPr lang="en-US" altLang="zh-CN" sz="1400" dirty="0" err="1"/>
              <a:t>Federmann</a:t>
            </a:r>
            <a:r>
              <a:rPr lang="en-US" altLang="zh-CN" sz="1400" dirty="0"/>
              <a:t>, Xuedong Huang, Marcin </a:t>
            </a:r>
            <a:r>
              <a:rPr lang="en-US" altLang="zh-CN" sz="1400" dirty="0" err="1"/>
              <a:t>Junczys-Dowmunt</a:t>
            </a:r>
            <a:r>
              <a:rPr lang="en-US" altLang="zh-CN" sz="1400" dirty="0"/>
              <a:t>, William Lewis, Mu Li, </a:t>
            </a:r>
            <a:r>
              <a:rPr lang="en-US" altLang="zh-CN" sz="1400" dirty="0" err="1"/>
              <a:t>Shujie</a:t>
            </a:r>
            <a:r>
              <a:rPr lang="en-US" altLang="zh-CN" sz="1400" dirty="0"/>
              <a:t> Liu, Tie-Yan Liu, </a:t>
            </a:r>
            <a:r>
              <a:rPr lang="en-US" altLang="zh-CN" sz="1400" dirty="0" err="1"/>
              <a:t>Renqian</a:t>
            </a:r>
            <a:r>
              <a:rPr lang="en-US" altLang="zh-CN" sz="1400" dirty="0"/>
              <a:t> Luo, Arul Menezes, Tao Qin, Frank </a:t>
            </a:r>
            <a:r>
              <a:rPr lang="en-US" altLang="zh-CN" sz="1400" dirty="0" err="1"/>
              <a:t>Seide</a:t>
            </a:r>
            <a:r>
              <a:rPr lang="en-US" altLang="zh-CN" sz="1400" dirty="0"/>
              <a:t>, Xu Tan, Fei Tian, Lijun Wu, </a:t>
            </a:r>
            <a:r>
              <a:rPr lang="en-US" altLang="zh-CN" sz="1400" dirty="0" err="1"/>
              <a:t>Shuangzhi</a:t>
            </a:r>
            <a:r>
              <a:rPr lang="en-US" altLang="zh-CN" sz="1400" dirty="0"/>
              <a:t> Wu, </a:t>
            </a:r>
            <a:r>
              <a:rPr lang="en-US" altLang="zh-CN" sz="1400" dirty="0" err="1"/>
              <a:t>Yingce</a:t>
            </a:r>
            <a:r>
              <a:rPr lang="en-US" altLang="zh-CN" sz="1400" dirty="0"/>
              <a:t> Xia, </a:t>
            </a:r>
            <a:r>
              <a:rPr lang="en-US" altLang="zh-CN" sz="1400" dirty="0" err="1"/>
              <a:t>Dongdong</a:t>
            </a:r>
            <a:r>
              <a:rPr lang="en-US" altLang="zh-CN" sz="1400" dirty="0"/>
              <a:t> Zhang, </a:t>
            </a:r>
            <a:r>
              <a:rPr lang="en-US" altLang="zh-CN" sz="1400" dirty="0" err="1"/>
              <a:t>Zhirui</a:t>
            </a:r>
            <a:r>
              <a:rPr lang="en-US" altLang="zh-CN" sz="1400" dirty="0"/>
              <a:t> Zhang, Ming Zhou, Achieving Human Parity on Automatic Chinese to English News Translation, </a:t>
            </a:r>
            <a:r>
              <a:rPr lang="en-US" altLang="zh-CN" sz="1400" dirty="0" err="1"/>
              <a:t>arXiv</a:t>
            </a:r>
            <a:r>
              <a:rPr lang="en-US" altLang="zh-CN" sz="1400" dirty="0"/>
              <a:t> 2018.</a:t>
            </a:r>
          </a:p>
          <a:p>
            <a:r>
              <a:rPr lang="en-US" altLang="zh-CN" sz="1400" dirty="0" err="1"/>
              <a:t>Jianxin</a:t>
            </a:r>
            <a:r>
              <a:rPr lang="en-US" altLang="zh-CN" sz="1400" dirty="0"/>
              <a:t> Lin, </a:t>
            </a:r>
            <a:r>
              <a:rPr lang="en-US" altLang="zh-CN" sz="1400" dirty="0" err="1"/>
              <a:t>Yingce</a:t>
            </a:r>
            <a:r>
              <a:rPr lang="en-US" altLang="zh-CN" sz="1400" dirty="0"/>
              <a:t> Xia, Tao Qin, </a:t>
            </a:r>
            <a:r>
              <a:rPr lang="en-US" altLang="zh-CN" sz="1400" dirty="0" err="1"/>
              <a:t>Zhibo</a:t>
            </a:r>
            <a:r>
              <a:rPr lang="en-US" altLang="zh-CN" sz="1400" dirty="0"/>
              <a:t> Chen, and Tie-Yan Liu, Conditional Image-to-Image Translation, CVPR 2018.</a:t>
            </a:r>
          </a:p>
          <a:p>
            <a:r>
              <a:rPr lang="en-US" altLang="zh-CN" sz="1400" dirty="0" err="1"/>
              <a:t>Yijun</a:t>
            </a:r>
            <a:r>
              <a:rPr lang="en-US" altLang="zh-CN" sz="1400" dirty="0"/>
              <a:t> Wang, </a:t>
            </a:r>
            <a:r>
              <a:rPr lang="en-US" altLang="zh-CN" sz="1400" dirty="0" err="1"/>
              <a:t>Yingce</a:t>
            </a:r>
            <a:r>
              <a:rPr lang="en-US" altLang="zh-CN" sz="1400" dirty="0"/>
              <a:t> Xia, Li Zhao, Jiang </a:t>
            </a:r>
            <a:r>
              <a:rPr lang="en-US" altLang="zh-CN" sz="1400" dirty="0" err="1"/>
              <a:t>Bian</a:t>
            </a:r>
            <a:r>
              <a:rPr lang="en-US" altLang="zh-CN" sz="1400" dirty="0"/>
              <a:t>, Tao Qin, </a:t>
            </a:r>
            <a:r>
              <a:rPr lang="en-US" altLang="zh-CN" sz="1400" dirty="0" err="1"/>
              <a:t>Guiquan</a:t>
            </a:r>
            <a:r>
              <a:rPr lang="en-US" altLang="zh-CN" sz="1400" dirty="0"/>
              <a:t> Liu, and Tie-Yan Liu, Dual Transfer Learning for Neural Machine Translation with Marginal Distribution Regularization, AAAI 2018.</a:t>
            </a:r>
          </a:p>
          <a:p>
            <a:r>
              <a:rPr lang="en-US" altLang="zh-CN" sz="1400" dirty="0" err="1"/>
              <a:t>Duyu</a:t>
            </a:r>
            <a:r>
              <a:rPr lang="en-US" altLang="zh-CN" sz="1400" dirty="0"/>
              <a:t> Tang, Nan </a:t>
            </a:r>
            <a:r>
              <a:rPr lang="en-US" altLang="zh-CN" sz="1400" dirty="0" err="1"/>
              <a:t>Duan</a:t>
            </a:r>
            <a:r>
              <a:rPr lang="en-US" altLang="zh-CN" sz="1400" dirty="0"/>
              <a:t>, Tao Qin, Zhao Yan, and Ming Zhou, Question Answering and Question Generation as Dual Tasks, </a:t>
            </a:r>
            <a:r>
              <a:rPr lang="en-US" altLang="zh-CN" sz="1400" dirty="0" err="1"/>
              <a:t>arXiv</a:t>
            </a:r>
            <a:r>
              <a:rPr lang="en-US" altLang="zh-CN" sz="1400" dirty="0"/>
              <a:t> 2017.</a:t>
            </a:r>
          </a:p>
          <a:p>
            <a:r>
              <a:rPr lang="en-US" altLang="zh-CN" sz="1400" dirty="0" err="1"/>
              <a:t>Yingce</a:t>
            </a:r>
            <a:r>
              <a:rPr lang="en-US" altLang="zh-CN" sz="1400" dirty="0"/>
              <a:t> Xia, Tao Qin, Wei Chen, Jiang </a:t>
            </a:r>
            <a:r>
              <a:rPr lang="en-US" altLang="zh-CN" sz="1400" dirty="0" err="1"/>
              <a:t>Bian</a:t>
            </a:r>
            <a:r>
              <a:rPr lang="en-US" altLang="zh-CN" sz="1400" dirty="0"/>
              <a:t>, </a:t>
            </a:r>
            <a:r>
              <a:rPr lang="en-US" altLang="zh-CN" sz="1400" dirty="0" err="1"/>
              <a:t>Nenghai</a:t>
            </a:r>
            <a:r>
              <a:rPr lang="en-US" altLang="zh-CN" sz="1400" dirty="0"/>
              <a:t> Yu and Tie-Yan Liu, Dual Supervised Learning,  ICML 2017.</a:t>
            </a:r>
          </a:p>
          <a:p>
            <a:r>
              <a:rPr lang="en-US" altLang="zh-CN" sz="1400" dirty="0" err="1"/>
              <a:t>Yingce</a:t>
            </a:r>
            <a:r>
              <a:rPr lang="en-US" altLang="zh-CN" sz="1400" dirty="0"/>
              <a:t> Xia, Jiang </a:t>
            </a:r>
            <a:r>
              <a:rPr lang="en-US" altLang="zh-CN" sz="1400" dirty="0" err="1"/>
              <a:t>Bian</a:t>
            </a:r>
            <a:r>
              <a:rPr lang="en-US" altLang="zh-CN" sz="1400" dirty="0"/>
              <a:t>, Tao Qin, Tie-Yan Liu, Dual Inference for Machine Learning, IJCAI 2017.</a:t>
            </a:r>
          </a:p>
          <a:p>
            <a:r>
              <a:rPr lang="en-US" altLang="zh-CN" sz="1400" dirty="0"/>
              <a:t>Di He, </a:t>
            </a:r>
            <a:r>
              <a:rPr lang="en-US" altLang="zh-CN" sz="1400" dirty="0" err="1"/>
              <a:t>Yingce</a:t>
            </a:r>
            <a:r>
              <a:rPr lang="en-US" altLang="zh-CN" sz="1400" dirty="0"/>
              <a:t> Xia, Tao Qin, </a:t>
            </a:r>
            <a:r>
              <a:rPr lang="en-US" altLang="zh-CN" sz="1400" dirty="0" err="1"/>
              <a:t>Liwei</a:t>
            </a:r>
            <a:r>
              <a:rPr lang="en-US" altLang="zh-CN" sz="1400" dirty="0"/>
              <a:t> Wang, </a:t>
            </a:r>
            <a:r>
              <a:rPr lang="en-US" altLang="zh-CN" sz="1400" dirty="0" err="1"/>
              <a:t>Nenghai</a:t>
            </a:r>
            <a:r>
              <a:rPr lang="en-US" altLang="zh-CN" sz="1400" dirty="0"/>
              <a:t> Yu, Tie-Yan Liu, and Wei-Ying Ma, Dual Learning for Machine Translation, NIPS 2016.</a:t>
            </a:r>
            <a:endParaRPr lang="zh-CN" altLang="en-US" sz="1400" dirty="0"/>
          </a:p>
        </p:txBody>
      </p:sp>
      <p:sp>
        <p:nvSpPr>
          <p:cNvPr id="4" name="页脚占位符 3">
            <a:extLst>
              <a:ext uri="{FF2B5EF4-FFF2-40B4-BE49-F238E27FC236}">
                <a16:creationId xmlns:a16="http://schemas.microsoft.com/office/drawing/2014/main" id="{759D9F51-A0F2-4938-93C7-C27EACEE45A1}"/>
              </a:ext>
            </a:extLst>
          </p:cNvPr>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a:extLst>
              <a:ext uri="{FF2B5EF4-FFF2-40B4-BE49-F238E27FC236}">
                <a16:creationId xmlns:a16="http://schemas.microsoft.com/office/drawing/2014/main" id="{8D68E41A-2A1D-4B32-84B1-6DE0E36DD6B3}"/>
              </a:ext>
            </a:extLst>
          </p:cNvPr>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42</a:t>
            </a:fld>
            <a:endParaRPr lang="en-US" altLang="zh-CN">
              <a:solidFill>
                <a:srgbClr val="000000"/>
              </a:solidFill>
            </a:endParaRPr>
          </a:p>
        </p:txBody>
      </p:sp>
    </p:spTree>
    <p:extLst>
      <p:ext uri="{BB962C8B-B14F-4D97-AF65-F5344CB8AC3E}">
        <p14:creationId xmlns:p14="http://schemas.microsoft.com/office/powerpoint/2010/main" val="816790694"/>
      </p:ext>
    </p:extLst>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sz="3200" dirty="0"/>
              <a:t>Neural Machine Translation, Tomorrow</a:t>
            </a:r>
          </a:p>
        </p:txBody>
      </p:sp>
      <p:sp>
        <p:nvSpPr>
          <p:cNvPr id="6" name="Content Placeholder 5"/>
          <p:cNvSpPr>
            <a:spLocks noGrp="1"/>
          </p:cNvSpPr>
          <p:nvPr>
            <p:ph idx="1"/>
          </p:nvPr>
        </p:nvSpPr>
        <p:spPr/>
        <p:txBody>
          <a:bodyPr/>
          <a:lstStyle/>
          <a:p>
            <a:r>
              <a:rPr lang="en-US" dirty="0"/>
              <a:t>Dynamic, heterogeneous background knowledge</a:t>
            </a:r>
          </a:p>
          <a:p>
            <a:r>
              <a:rPr lang="en-US" dirty="0"/>
              <a:t>NMT uses knowledge specific to a task</a:t>
            </a:r>
          </a:p>
          <a:p>
            <a:r>
              <a:rPr lang="en-US" b="1" dirty="0"/>
              <a:t>Information retrieval + machine translation</a:t>
            </a:r>
          </a:p>
        </p:txBody>
      </p:sp>
      <p:sp>
        <p:nvSpPr>
          <p:cNvPr id="3" name="Slide Number Placeholder 2"/>
          <p:cNvSpPr>
            <a:spLocks noGrp="1"/>
          </p:cNvSpPr>
          <p:nvPr>
            <p:ph type="sldNum" sz="quarter" idx="12"/>
          </p:nvPr>
        </p:nvSpPr>
        <p:spPr/>
        <p:txBody>
          <a:bodyPr/>
          <a:lstStyle/>
          <a:p>
            <a:fld id="{D8ADDC0E-F42D-2849-AAA9-B24DD4392EA8}" type="slidenum">
              <a:rPr lang="en-US" smtClean="0"/>
              <a:t>43</a:t>
            </a:fld>
            <a:endParaRPr lang="en-US"/>
          </a:p>
        </p:txBody>
      </p:sp>
      <p:grpSp>
        <p:nvGrpSpPr>
          <p:cNvPr id="2" name="组合 1">
            <a:extLst>
              <a:ext uri="{FF2B5EF4-FFF2-40B4-BE49-F238E27FC236}">
                <a16:creationId xmlns:a16="http://schemas.microsoft.com/office/drawing/2014/main" id="{FC0D2690-AF65-45A7-9B17-AD383416772F}"/>
              </a:ext>
            </a:extLst>
          </p:cNvPr>
          <p:cNvGrpSpPr/>
          <p:nvPr/>
        </p:nvGrpSpPr>
        <p:grpSpPr>
          <a:xfrm>
            <a:off x="1259632" y="2204864"/>
            <a:ext cx="5524239" cy="4010155"/>
            <a:chOff x="3586547" y="1893367"/>
            <a:chExt cx="5524239" cy="4010155"/>
          </a:xfrm>
        </p:grpSpPr>
        <p:sp>
          <p:nvSpPr>
            <p:cNvPr id="7" name="Rounded Rectangle 6"/>
            <p:cNvSpPr/>
            <p:nvPr/>
          </p:nvSpPr>
          <p:spPr>
            <a:xfrm>
              <a:off x="3586547" y="3566098"/>
              <a:ext cx="1059873" cy="6858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a:t>Neural</a:t>
              </a:r>
              <a:br>
                <a:rPr lang="en-US" sz="1200"/>
              </a:br>
              <a:r>
                <a:rPr lang="en-US" sz="1200"/>
                <a:t>Network</a:t>
              </a:r>
            </a:p>
          </p:txBody>
        </p:sp>
        <p:sp>
          <p:nvSpPr>
            <p:cNvPr id="9" name="Can 8"/>
            <p:cNvSpPr/>
            <p:nvPr/>
          </p:nvSpPr>
          <p:spPr>
            <a:xfrm>
              <a:off x="4795027" y="2559653"/>
              <a:ext cx="1137494" cy="489858"/>
            </a:xfrm>
            <a:prstGeom prst="ca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00"/>
            </a:p>
          </p:txBody>
        </p:sp>
        <p:sp>
          <p:nvSpPr>
            <p:cNvPr id="10" name="TextBox 9"/>
            <p:cNvSpPr txBox="1"/>
            <p:nvPr/>
          </p:nvSpPr>
          <p:spPr>
            <a:xfrm>
              <a:off x="4837018" y="2681991"/>
              <a:ext cx="969540" cy="276999"/>
            </a:xfrm>
            <a:prstGeom prst="rect">
              <a:avLst/>
            </a:prstGeom>
            <a:noFill/>
          </p:spPr>
          <p:txBody>
            <a:bodyPr wrap="square" rtlCol="0">
              <a:spAutoFit/>
            </a:bodyPr>
            <a:lstStyle/>
            <a:p>
              <a:pPr algn="ctr"/>
              <a:r>
                <a:rPr lang="en-US" sz="1200" dirty="0"/>
                <a:t>Use cases</a:t>
              </a:r>
            </a:p>
          </p:txBody>
        </p:sp>
        <p:sp>
          <p:nvSpPr>
            <p:cNvPr id="11" name="Right Arrow 10"/>
            <p:cNvSpPr/>
            <p:nvPr/>
          </p:nvSpPr>
          <p:spPr>
            <a:xfrm rot="18900000">
              <a:off x="3906760" y="3002238"/>
              <a:ext cx="1002121" cy="463138"/>
            </a:xfrm>
            <a:prstGeom prst="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Learning</a:t>
              </a:r>
            </a:p>
          </p:txBody>
        </p:sp>
        <p:sp>
          <p:nvSpPr>
            <p:cNvPr id="12" name="Rounded Rectangle 11"/>
            <p:cNvSpPr/>
            <p:nvPr/>
          </p:nvSpPr>
          <p:spPr>
            <a:xfrm>
              <a:off x="8050913" y="3554890"/>
              <a:ext cx="1059873" cy="6858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a:t>Neural</a:t>
              </a:r>
              <a:br>
                <a:rPr lang="en-US" sz="1200"/>
              </a:br>
              <a:r>
                <a:rPr lang="en-US" sz="1200"/>
                <a:t>Network</a:t>
              </a:r>
            </a:p>
          </p:txBody>
        </p:sp>
        <p:pic>
          <p:nvPicPr>
            <p:cNvPr id="13" name="Picture 12"/>
            <p:cNvPicPr>
              <a:picLocks noChangeAspect="1"/>
            </p:cNvPicPr>
            <p:nvPr/>
          </p:nvPicPr>
          <p:blipFill>
            <a:blip r:embed="rId2"/>
            <a:stretch>
              <a:fillRect/>
            </a:stretch>
          </p:blipFill>
          <p:spPr>
            <a:xfrm>
              <a:off x="6722261" y="1893367"/>
              <a:ext cx="1412421" cy="1523584"/>
            </a:xfrm>
            <a:prstGeom prst="rect">
              <a:avLst/>
            </a:prstGeom>
          </p:spPr>
        </p:pic>
        <p:sp>
          <p:nvSpPr>
            <p:cNvPr id="14" name="Left-Right Arrow 13"/>
            <p:cNvSpPr/>
            <p:nvPr/>
          </p:nvSpPr>
          <p:spPr>
            <a:xfrm rot="2263347">
              <a:off x="7475556" y="3105760"/>
              <a:ext cx="1042060" cy="463138"/>
            </a:xfrm>
            <a:prstGeom prst="lef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a:t>Query</a:t>
              </a:r>
            </a:p>
          </p:txBody>
        </p:sp>
        <p:cxnSp>
          <p:nvCxnSpPr>
            <p:cNvPr id="15" name="Straight Connector 14"/>
            <p:cNvCxnSpPr/>
            <p:nvPr/>
          </p:nvCxnSpPr>
          <p:spPr>
            <a:xfrm>
              <a:off x="6325253" y="2601982"/>
              <a:ext cx="4277" cy="987410"/>
            </a:xfrm>
            <a:prstGeom prst="line">
              <a:avLst/>
            </a:prstGeom>
            <a:ln w="31750">
              <a:prstDash val="sysDash"/>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3"/>
            <a:stretch>
              <a:fillRect/>
            </a:stretch>
          </p:blipFill>
          <p:spPr>
            <a:xfrm>
              <a:off x="5267583" y="3589392"/>
              <a:ext cx="2326804" cy="2314130"/>
            </a:xfrm>
            <a:prstGeom prst="rect">
              <a:avLst/>
            </a:prstGeom>
          </p:spPr>
        </p:pic>
        <p:sp>
          <p:nvSpPr>
            <p:cNvPr id="20" name="Left-Right Arrow 19"/>
            <p:cNvSpPr/>
            <p:nvPr/>
          </p:nvSpPr>
          <p:spPr>
            <a:xfrm rot="2339721">
              <a:off x="4274676" y="4400663"/>
              <a:ext cx="1255968" cy="439467"/>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Access</a:t>
              </a:r>
            </a:p>
          </p:txBody>
        </p:sp>
        <p:sp>
          <p:nvSpPr>
            <p:cNvPr id="21" name="Left-Right Arrow 20"/>
            <p:cNvSpPr/>
            <p:nvPr/>
          </p:nvSpPr>
          <p:spPr>
            <a:xfrm rot="19287543">
              <a:off x="7364075" y="4246258"/>
              <a:ext cx="1017223" cy="439467"/>
            </a:xfrm>
            <a:prstGeom prst="lef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Access</a:t>
              </a:r>
            </a:p>
          </p:txBody>
        </p:sp>
      </p:grpSp>
    </p:spTree>
    <p:extLst>
      <p:ext uri="{BB962C8B-B14F-4D97-AF65-F5344CB8AC3E}">
        <p14:creationId xmlns:p14="http://schemas.microsoft.com/office/powerpoint/2010/main" val="1107687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en-US" altLang="zh-CN" cap="none" dirty="0"/>
              <a:t>Any Questions?</a:t>
            </a:r>
            <a:endParaRPr lang="zh-CN" altLang="en-US" cap="none" dirty="0"/>
          </a:p>
        </p:txBody>
      </p:sp>
      <p:sp>
        <p:nvSpPr>
          <p:cNvPr id="7" name="文本占位符 6"/>
          <p:cNvSpPr>
            <a:spLocks noGrp="1"/>
          </p:cNvSpPr>
          <p:nvPr>
            <p:ph type="body" idx="1"/>
          </p:nvPr>
        </p:nvSpPr>
        <p:spPr/>
        <p:txBody>
          <a:bodyPr/>
          <a:lstStyle/>
          <a:p>
            <a:endParaRPr lang="zh-CN" altLang="en-US"/>
          </a:p>
        </p:txBody>
      </p:sp>
      <p:sp>
        <p:nvSpPr>
          <p:cNvPr id="5" name="灯片编号占位符 4"/>
          <p:cNvSpPr>
            <a:spLocks noGrp="1"/>
          </p:cNvSpPr>
          <p:nvPr>
            <p:ph type="sldNum" sz="quarter" idx="4294967295"/>
          </p:nvPr>
        </p:nvSpPr>
        <p:spPr>
          <a:xfrm>
            <a:off x="7162800" y="6597650"/>
            <a:ext cx="1981200" cy="195263"/>
          </a:xfrm>
        </p:spPr>
        <p:txBody>
          <a:bodyPr/>
          <a:lstStyle/>
          <a:p>
            <a:pPr>
              <a:defRPr/>
            </a:pPr>
            <a:fld id="{2DD9482A-3D2D-4244-B45B-4D0BCC81DD2A}" type="slidenum">
              <a:rPr lang="en-US" altLang="zh-CN" smtClean="0">
                <a:solidFill>
                  <a:srgbClr val="000000"/>
                </a:solidFill>
              </a:rPr>
              <a:pPr>
                <a:defRPr/>
              </a:pPr>
              <a:t>44</a:t>
            </a:fld>
            <a:endParaRPr lang="en-US" altLang="zh-CN">
              <a:solidFill>
                <a:srgbClr val="000000"/>
              </a:solidFill>
            </a:endParaRPr>
          </a:p>
        </p:txBody>
      </p:sp>
    </p:spTree>
    <p:extLst>
      <p:ext uri="{BB962C8B-B14F-4D97-AF65-F5344CB8AC3E}">
        <p14:creationId xmlns:p14="http://schemas.microsoft.com/office/powerpoint/2010/main" val="1885672622"/>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SMT</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95A3040A-7584-4849-9AEF-6E246C5B4C02}"/>
                  </a:ext>
                </a:extLst>
              </p:cNvPr>
              <p:cNvSpPr>
                <a:spLocks noGrp="1"/>
              </p:cNvSpPr>
              <p:nvPr>
                <p:ph idx="1"/>
              </p:nvPr>
            </p:nvSpPr>
            <p:spPr>
              <a:xfrm>
                <a:off x="566738" y="931026"/>
                <a:ext cx="8001000" cy="5522310"/>
              </a:xfrm>
            </p:spPr>
            <p:txBody>
              <a:bodyPr/>
              <a:lstStyle/>
              <a:p>
                <a:r>
                  <a:rPr lang="en-US" altLang="zh-CN" dirty="0"/>
                  <a:t>1990s-2010s: Statistical Machine Translation</a:t>
                </a:r>
              </a:p>
              <a:p>
                <a:pPr marL="0" indent="0">
                  <a:buNone/>
                </a:pPr>
                <a14:m>
                  <m:oMathPara xmlns:m="http://schemas.openxmlformats.org/officeDocument/2006/math">
                    <m:oMathParaPr>
                      <m:jc m:val="centerGroup"/>
                    </m:oMathParaPr>
                    <m:oMath xmlns:m="http://schemas.openxmlformats.org/officeDocument/2006/math">
                      <m:r>
                        <a:rPr lang="en-US" altLang="zh-TW" i="1">
                          <a:latin typeface="Cambria Math" panose="02040503050406030204" pitchFamily="18" charset="0"/>
                        </a:rPr>
                        <m:t>𝑎𝑟𝑔𝑚𝑎</m:t>
                      </m:r>
                      <m:sSub>
                        <m:sSubPr>
                          <m:ctrlPr>
                            <a:rPr lang="en-US" altLang="zh-TW" i="1">
                              <a:latin typeface="Cambria Math" panose="02040503050406030204" pitchFamily="18" charset="0"/>
                            </a:rPr>
                          </m:ctrlPr>
                        </m:sSubPr>
                        <m:e>
                          <m:r>
                            <a:rPr lang="en-US" altLang="zh-TW" i="1">
                              <a:latin typeface="Cambria Math" panose="02040503050406030204" pitchFamily="18" charset="0"/>
                            </a:rPr>
                            <m:t>𝑥</m:t>
                          </m:r>
                        </m:e>
                        <m:sub>
                          <m:r>
                            <a:rPr lang="en-US" altLang="zh-TW" i="1">
                              <a:latin typeface="Cambria Math" panose="02040503050406030204" pitchFamily="18" charset="0"/>
                            </a:rPr>
                            <m:t>𝑦</m:t>
                          </m:r>
                        </m:sub>
                      </m:sSub>
                      <m:r>
                        <a:rPr lang="en-US" altLang="zh-TW" i="1">
                          <a:latin typeface="Cambria Math" panose="02040503050406030204" pitchFamily="18" charset="0"/>
                        </a:rPr>
                        <m:t>𝑃</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e>
                          <m:r>
                            <a:rPr lang="en-US" altLang="zh-TW" i="1">
                              <a:latin typeface="Cambria Math" panose="02040503050406030204" pitchFamily="18" charset="0"/>
                            </a:rPr>
                            <m:t>𝑦</m:t>
                          </m:r>
                        </m:e>
                      </m:d>
                      <m:r>
                        <a:rPr lang="en-US" altLang="zh-TW" i="1">
                          <a:latin typeface="Cambria Math" panose="02040503050406030204" pitchFamily="18" charset="0"/>
                        </a:rPr>
                        <m:t>𝑃</m:t>
                      </m:r>
                      <m:d>
                        <m:dPr>
                          <m:ctrlPr>
                            <a:rPr lang="en-US" altLang="zh-TW" i="1">
                              <a:latin typeface="Cambria Math" panose="02040503050406030204" pitchFamily="18" charset="0"/>
                            </a:rPr>
                          </m:ctrlPr>
                        </m:dPr>
                        <m:e>
                          <m:r>
                            <a:rPr lang="en-US" altLang="zh-TW" i="1">
                              <a:latin typeface="Cambria Math" panose="02040503050406030204" pitchFamily="18" charset="0"/>
                            </a:rPr>
                            <m:t>𝑦</m:t>
                          </m:r>
                        </m:e>
                      </m:d>
                    </m:oMath>
                  </m:oMathPara>
                </a14:m>
                <a:endParaRPr lang="en-US" altLang="zh-TW" dirty="0"/>
              </a:p>
              <a:p>
                <a:r>
                  <a:rPr lang="en-US" altLang="zh-TW" dirty="0"/>
                  <a:t>Question: How to learn translation model </a:t>
                </a:r>
                <a14:m>
                  <m:oMath xmlns:m="http://schemas.openxmlformats.org/officeDocument/2006/math">
                    <m:r>
                      <a:rPr lang="en-US" altLang="zh-TW" b="0" i="1" smtClean="0">
                        <a:latin typeface="Cambria Math" panose="02040503050406030204" pitchFamily="18" charset="0"/>
                      </a:rPr>
                      <m:t>𝑃</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r>
                      <a:rPr lang="en-US" altLang="zh-TW" b="0" i="1" smtClean="0">
                        <a:latin typeface="Cambria Math" panose="02040503050406030204" pitchFamily="18" charset="0"/>
                      </a:rPr>
                      <m:t>𝑦</m:t>
                    </m:r>
                    <m:r>
                      <a:rPr lang="en-US" altLang="zh-TW" b="0" i="1" smtClean="0">
                        <a:latin typeface="Cambria Math" panose="02040503050406030204" pitchFamily="18" charset="0"/>
                      </a:rPr>
                      <m:t>)</m:t>
                    </m:r>
                  </m:oMath>
                </a14:m>
                <a:r>
                  <a:rPr lang="en-US" altLang="zh-TW" dirty="0"/>
                  <a:t>?</a:t>
                </a:r>
              </a:p>
              <a:p>
                <a:r>
                  <a:rPr lang="en-US" altLang="zh-TW" dirty="0"/>
                  <a:t>First, need large amount of parallel data (e.g. pairs of human-translated French/English sentences)</a:t>
                </a:r>
              </a:p>
              <a:p>
                <a:pPr lvl="1"/>
                <a:endParaRPr lang="en-US" altLang="zh-TW" dirty="0"/>
              </a:p>
              <a:p>
                <a:endParaRPr lang="en-US" altLang="zh-CN" dirty="0"/>
              </a:p>
              <a:p>
                <a:pPr lvl="1"/>
                <a:endParaRPr lang="zh-CN" altLang="en-US" dirty="0"/>
              </a:p>
            </p:txBody>
          </p:sp>
        </mc:Choice>
        <mc:Fallback xmlns="">
          <p:sp>
            <p:nvSpPr>
              <p:cNvPr id="7" name="内容占位符 6">
                <a:extLst>
                  <a:ext uri="{FF2B5EF4-FFF2-40B4-BE49-F238E27FC236}">
                    <a16:creationId xmlns:a16="http://schemas.microsoft.com/office/drawing/2014/main" id="{95A3040A-7584-4849-9AEF-6E246C5B4C02}"/>
                  </a:ext>
                </a:extLst>
              </p:cNvPr>
              <p:cNvSpPr>
                <a:spLocks noGrp="1" noRot="1" noChangeAspect="1" noMove="1" noResize="1" noEditPoints="1" noAdjustHandles="1" noChangeArrowheads="1" noChangeShapeType="1" noTextEdit="1"/>
              </p:cNvSpPr>
              <p:nvPr>
                <p:ph idx="1"/>
              </p:nvPr>
            </p:nvSpPr>
            <p:spPr>
              <a:xfrm>
                <a:off x="566738" y="931026"/>
                <a:ext cx="8001000" cy="5522310"/>
              </a:xfrm>
              <a:blipFill>
                <a:blip r:embed="rId3"/>
                <a:stretch>
                  <a:fillRect l="-686" t="-662"/>
                </a:stretch>
              </a:blipFill>
            </p:spPr>
            <p:txBody>
              <a:bodyPr/>
              <a:lstStyle/>
              <a:p>
                <a:r>
                  <a:rPr lang="zh-CN" altLang="en-US">
                    <a:noFill/>
                  </a:rPr>
                  <a:t> </a:t>
                </a:r>
              </a:p>
            </p:txBody>
          </p:sp>
        </mc:Fallback>
      </mc:AlternateContent>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5</a:t>
            </a:fld>
            <a:endParaRPr lang="en-US" altLang="zh-CN">
              <a:solidFill>
                <a:srgbClr val="000000"/>
              </a:solidFill>
            </a:endParaRPr>
          </a:p>
        </p:txBody>
      </p:sp>
      <p:grpSp>
        <p:nvGrpSpPr>
          <p:cNvPr id="8" name="组合 7">
            <a:extLst>
              <a:ext uri="{FF2B5EF4-FFF2-40B4-BE49-F238E27FC236}">
                <a16:creationId xmlns:a16="http://schemas.microsoft.com/office/drawing/2014/main" id="{6D05B357-6B58-46B6-9BAF-C3D24677BFA0}"/>
              </a:ext>
            </a:extLst>
          </p:cNvPr>
          <p:cNvGrpSpPr/>
          <p:nvPr/>
        </p:nvGrpSpPr>
        <p:grpSpPr>
          <a:xfrm>
            <a:off x="4567238" y="2542569"/>
            <a:ext cx="4190008" cy="3910767"/>
            <a:chOff x="3563888" y="1844824"/>
            <a:chExt cx="4709567" cy="4395700"/>
          </a:xfrm>
        </p:grpSpPr>
        <p:pic>
          <p:nvPicPr>
            <p:cNvPr id="3" name="图片 2">
              <a:extLst>
                <a:ext uri="{FF2B5EF4-FFF2-40B4-BE49-F238E27FC236}">
                  <a16:creationId xmlns:a16="http://schemas.microsoft.com/office/drawing/2014/main" id="{F194CE12-C52A-4E67-9A22-01A3326BDB18}"/>
                </a:ext>
              </a:extLst>
            </p:cNvPr>
            <p:cNvPicPr>
              <a:picLocks noChangeAspect="1"/>
            </p:cNvPicPr>
            <p:nvPr/>
          </p:nvPicPr>
          <p:blipFill>
            <a:blip r:embed="rId4"/>
            <a:stretch>
              <a:fillRect/>
            </a:stretch>
          </p:blipFill>
          <p:spPr>
            <a:xfrm>
              <a:off x="3563888" y="3212976"/>
              <a:ext cx="4709567" cy="2957962"/>
            </a:xfrm>
            <a:prstGeom prst="rect">
              <a:avLst/>
            </a:prstGeom>
          </p:spPr>
        </p:pic>
        <p:pic>
          <p:nvPicPr>
            <p:cNvPr id="6" name="图片 5">
              <a:extLst>
                <a:ext uri="{FF2B5EF4-FFF2-40B4-BE49-F238E27FC236}">
                  <a16:creationId xmlns:a16="http://schemas.microsoft.com/office/drawing/2014/main" id="{E1B5459C-6C61-4DF3-B2A1-0FB073A7C707}"/>
                </a:ext>
              </a:extLst>
            </p:cNvPr>
            <p:cNvPicPr>
              <a:picLocks noChangeAspect="1"/>
            </p:cNvPicPr>
            <p:nvPr/>
          </p:nvPicPr>
          <p:blipFill>
            <a:blip r:embed="rId5"/>
            <a:stretch>
              <a:fillRect/>
            </a:stretch>
          </p:blipFill>
          <p:spPr>
            <a:xfrm>
              <a:off x="4427984" y="1844824"/>
              <a:ext cx="2304256" cy="4395700"/>
            </a:xfrm>
            <a:prstGeom prst="rect">
              <a:avLst/>
            </a:prstGeom>
          </p:spPr>
        </p:pic>
      </p:grpSp>
      <p:sp>
        <p:nvSpPr>
          <p:cNvPr id="9" name="矩形 8">
            <a:extLst>
              <a:ext uri="{FF2B5EF4-FFF2-40B4-BE49-F238E27FC236}">
                <a16:creationId xmlns:a16="http://schemas.microsoft.com/office/drawing/2014/main" id="{5087140C-3122-458A-A514-5843136076FA}"/>
              </a:ext>
            </a:extLst>
          </p:cNvPr>
          <p:cNvSpPr/>
          <p:nvPr/>
        </p:nvSpPr>
        <p:spPr>
          <a:xfrm>
            <a:off x="533986" y="6538555"/>
            <a:ext cx="5310336" cy="261610"/>
          </a:xfrm>
          <a:prstGeom prst="rect">
            <a:avLst/>
          </a:prstGeom>
        </p:spPr>
        <p:txBody>
          <a:bodyPr wrap="square">
            <a:spAutoFit/>
          </a:bodyPr>
          <a:lstStyle/>
          <a:p>
            <a:r>
              <a:rPr lang="zh-CN" altLang="en-US" sz="1050" dirty="0"/>
              <a:t>https://en.wikipedia.org/wiki/Rosetta_Stone#/media/File:Rosetta_Stone.stl</a:t>
            </a:r>
          </a:p>
        </p:txBody>
      </p:sp>
      <p:pic>
        <p:nvPicPr>
          <p:cNvPr id="12" name="图片 11">
            <a:extLst>
              <a:ext uri="{FF2B5EF4-FFF2-40B4-BE49-F238E27FC236}">
                <a16:creationId xmlns:a16="http://schemas.microsoft.com/office/drawing/2014/main" id="{BDB64C03-91B9-4CFA-AB37-FD0FE05F211A}"/>
              </a:ext>
            </a:extLst>
          </p:cNvPr>
          <p:cNvPicPr>
            <a:picLocks noChangeAspect="1"/>
          </p:cNvPicPr>
          <p:nvPr/>
        </p:nvPicPr>
        <p:blipFill>
          <a:blip r:embed="rId6"/>
          <a:stretch>
            <a:fillRect/>
          </a:stretch>
        </p:blipFill>
        <p:spPr>
          <a:xfrm>
            <a:off x="676034" y="3152827"/>
            <a:ext cx="3781908" cy="2786006"/>
          </a:xfrm>
          <a:prstGeom prst="rect">
            <a:avLst/>
          </a:prstGeom>
        </p:spPr>
      </p:pic>
    </p:spTree>
    <p:extLst>
      <p:ext uri="{BB962C8B-B14F-4D97-AF65-F5344CB8AC3E}">
        <p14:creationId xmlns:p14="http://schemas.microsoft.com/office/powerpoint/2010/main" val="127998024"/>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Learning alignment for SMT</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4683D3E-DE3D-4EB0-AC32-7BD1156F755D}"/>
                  </a:ext>
                </a:extLst>
              </p:cNvPr>
              <p:cNvSpPr>
                <a:spLocks noGrp="1"/>
              </p:cNvSpPr>
              <p:nvPr>
                <p:ph idx="1"/>
              </p:nvPr>
            </p:nvSpPr>
            <p:spPr/>
            <p:txBody>
              <a:bodyPr/>
              <a:lstStyle/>
              <a:p>
                <a:r>
                  <a:rPr lang="en-US" altLang="zh-CN" dirty="0"/>
                  <a:t>Question: How to learn translation model </a:t>
                </a: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e>
                      <m:e>
                        <m:r>
                          <a:rPr lang="en-US" altLang="zh-CN" b="0" i="1" smtClean="0">
                            <a:latin typeface="Cambria Math" panose="02040503050406030204" pitchFamily="18" charset="0"/>
                          </a:rPr>
                          <m:t>𝑦</m:t>
                        </m:r>
                      </m:e>
                    </m:d>
                  </m:oMath>
                </a14:m>
                <a:r>
                  <a:rPr lang="zh-CN" altLang="en-US" dirty="0"/>
                  <a:t> </a:t>
                </a:r>
                <a:r>
                  <a:rPr lang="en-US" altLang="zh-CN" dirty="0"/>
                  <a:t>from the parallel corpus?</a:t>
                </a:r>
              </a:p>
              <a:p>
                <a:endParaRPr lang="en-US" altLang="zh-CN" dirty="0"/>
              </a:p>
              <a:p>
                <a:r>
                  <a:rPr lang="en-US" altLang="zh-CN" dirty="0"/>
                  <a:t>Break it down further: we actually want to consider</a:t>
                </a:r>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𝑥</m:t>
                          </m:r>
                          <m:r>
                            <a:rPr lang="en-US" altLang="zh-CN" b="0" i="1" smtClean="0">
                              <a:latin typeface="Cambria Math" panose="02040503050406030204" pitchFamily="18" charset="0"/>
                            </a:rPr>
                            <m:t>,</m:t>
                          </m:r>
                          <m:r>
                            <a:rPr lang="en-US" altLang="zh-CN" b="0" i="1" smtClean="0">
                              <a:latin typeface="Cambria Math" panose="02040503050406030204" pitchFamily="18" charset="0"/>
                            </a:rPr>
                            <m:t>𝑎</m:t>
                          </m:r>
                        </m:e>
                        <m:e>
                          <m:r>
                            <a:rPr lang="en-US" altLang="zh-CN" b="0" i="1" smtClean="0">
                              <a:latin typeface="Cambria Math" panose="02040503050406030204" pitchFamily="18" charset="0"/>
                            </a:rPr>
                            <m:t>𝑦</m:t>
                          </m:r>
                        </m:e>
                      </m:d>
                    </m:oMath>
                  </m:oMathPara>
                </a14:m>
                <a:endParaRPr lang="en-US" altLang="zh-CN" b="0" dirty="0"/>
              </a:p>
              <a:p>
                <a:r>
                  <a:rPr lang="en-US" altLang="zh-CN" dirty="0"/>
                  <a:t>Where </a:t>
                </a:r>
                <a14:m>
                  <m:oMath xmlns:m="http://schemas.openxmlformats.org/officeDocument/2006/math">
                    <m:r>
                      <a:rPr lang="en-US" altLang="zh-CN" b="0" i="1" smtClean="0">
                        <a:latin typeface="Cambria Math" panose="02040503050406030204" pitchFamily="18" charset="0"/>
                      </a:rPr>
                      <m:t>𝑎</m:t>
                    </m:r>
                  </m:oMath>
                </a14:m>
                <a:r>
                  <a:rPr lang="zh-CN" altLang="en-US" dirty="0"/>
                  <a:t> </a:t>
                </a:r>
                <a:r>
                  <a:rPr lang="en-US" altLang="zh-CN" dirty="0"/>
                  <a:t>is the </a:t>
                </a:r>
                <a:r>
                  <a:rPr lang="en-US" altLang="zh-CN" dirty="0">
                    <a:solidFill>
                      <a:srgbClr val="FF0000"/>
                    </a:solidFill>
                  </a:rPr>
                  <a:t>alignment</a:t>
                </a:r>
                <a:r>
                  <a:rPr lang="en-US" altLang="zh-CN" dirty="0"/>
                  <a:t>, alignment is the correspondence between particular words in the translated sentence pair.</a:t>
                </a:r>
                <a:endParaRPr lang="zh-CN" altLang="en-US" dirty="0"/>
              </a:p>
            </p:txBody>
          </p:sp>
        </mc:Choice>
        <mc:Fallback xmlns="">
          <p:sp>
            <p:nvSpPr>
              <p:cNvPr id="3" name="内容占位符 2">
                <a:extLst>
                  <a:ext uri="{FF2B5EF4-FFF2-40B4-BE49-F238E27FC236}">
                    <a16:creationId xmlns:a16="http://schemas.microsoft.com/office/drawing/2014/main" id="{B4683D3E-DE3D-4EB0-AC32-7BD1156F755D}"/>
                  </a:ext>
                </a:extLst>
              </p:cNvPr>
              <p:cNvSpPr>
                <a:spLocks noGrp="1" noRot="1" noChangeAspect="1" noMove="1" noResize="1" noEditPoints="1" noAdjustHandles="1" noChangeArrowheads="1" noChangeShapeType="1" noTextEdit="1"/>
              </p:cNvSpPr>
              <p:nvPr>
                <p:ph idx="1"/>
              </p:nvPr>
            </p:nvSpPr>
            <p:spPr>
              <a:blipFill>
                <a:blip r:embed="rId3"/>
                <a:stretch>
                  <a:fillRect l="-686" t="-662"/>
                </a:stretch>
              </a:blipFill>
            </p:spPr>
            <p:txBody>
              <a:bodyPr/>
              <a:lstStyle/>
              <a:p>
                <a:r>
                  <a:rPr lang="zh-CN" altLang="en-US">
                    <a:noFill/>
                  </a:rPr>
                  <a:t> </a:t>
                </a:r>
              </a:p>
            </p:txBody>
          </p:sp>
        </mc:Fallback>
      </mc:AlternateContent>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6</a:t>
            </a:fld>
            <a:endParaRPr lang="en-US" altLang="zh-CN">
              <a:solidFill>
                <a:srgbClr val="000000"/>
              </a:solidFill>
            </a:endParaRPr>
          </a:p>
        </p:txBody>
      </p:sp>
      <p:pic>
        <p:nvPicPr>
          <p:cNvPr id="7" name="图片 6">
            <a:extLst>
              <a:ext uri="{FF2B5EF4-FFF2-40B4-BE49-F238E27FC236}">
                <a16:creationId xmlns:a16="http://schemas.microsoft.com/office/drawing/2014/main" id="{9B4A04E7-20B0-4540-9F63-EAC3083351EF}"/>
              </a:ext>
            </a:extLst>
          </p:cNvPr>
          <p:cNvPicPr>
            <a:picLocks noChangeAspect="1"/>
          </p:cNvPicPr>
          <p:nvPr/>
        </p:nvPicPr>
        <p:blipFill>
          <a:blip r:embed="rId4"/>
          <a:stretch>
            <a:fillRect/>
          </a:stretch>
        </p:blipFill>
        <p:spPr>
          <a:xfrm>
            <a:off x="1854609" y="3692181"/>
            <a:ext cx="5506219" cy="2705116"/>
          </a:xfrm>
          <a:prstGeom prst="rect">
            <a:avLst/>
          </a:prstGeom>
        </p:spPr>
      </p:pic>
    </p:spTree>
    <p:extLst>
      <p:ext uri="{BB962C8B-B14F-4D97-AF65-F5344CB8AC3E}">
        <p14:creationId xmlns:p14="http://schemas.microsoft.com/office/powerpoint/2010/main" val="1787262050"/>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Alignment is complex</a:t>
            </a:r>
            <a:endParaRPr lang="zh-CN" altLang="en-US" dirty="0"/>
          </a:p>
        </p:txBody>
      </p:sp>
      <p:sp>
        <p:nvSpPr>
          <p:cNvPr id="3" name="内容占位符 2"/>
          <p:cNvSpPr>
            <a:spLocks noGrp="1"/>
          </p:cNvSpPr>
          <p:nvPr>
            <p:ph idx="1"/>
          </p:nvPr>
        </p:nvSpPr>
        <p:spPr/>
        <p:txBody>
          <a:bodyPr/>
          <a:lstStyle/>
          <a:p>
            <a:r>
              <a:rPr lang="en-US" altLang="zh-CN" dirty="0"/>
              <a:t>Alignment can be </a:t>
            </a:r>
            <a:r>
              <a:rPr lang="en-US" altLang="zh-CN" dirty="0">
                <a:solidFill>
                  <a:srgbClr val="FF0000"/>
                </a:solidFill>
              </a:rPr>
              <a:t>one-to-many</a:t>
            </a:r>
          </a:p>
          <a:p>
            <a:endParaRPr lang="en-US" altLang="zh-CN"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7</a:t>
            </a:fld>
            <a:endParaRPr lang="en-US" altLang="zh-CN">
              <a:solidFill>
                <a:srgbClr val="000000"/>
              </a:solidFill>
            </a:endParaRPr>
          </a:p>
        </p:txBody>
      </p:sp>
      <p:pic>
        <p:nvPicPr>
          <p:cNvPr id="6" name="图片 5">
            <a:extLst>
              <a:ext uri="{FF2B5EF4-FFF2-40B4-BE49-F238E27FC236}">
                <a16:creationId xmlns:a16="http://schemas.microsoft.com/office/drawing/2014/main" id="{A97CECBF-A639-4E0F-BC35-4808F8318328}"/>
              </a:ext>
            </a:extLst>
          </p:cNvPr>
          <p:cNvPicPr>
            <a:picLocks noChangeAspect="1"/>
          </p:cNvPicPr>
          <p:nvPr/>
        </p:nvPicPr>
        <p:blipFill>
          <a:blip r:embed="rId3"/>
          <a:stretch>
            <a:fillRect/>
          </a:stretch>
        </p:blipFill>
        <p:spPr>
          <a:xfrm>
            <a:off x="882193" y="2132856"/>
            <a:ext cx="7379613" cy="3465134"/>
          </a:xfrm>
          <a:prstGeom prst="rect">
            <a:avLst/>
          </a:prstGeom>
        </p:spPr>
      </p:pic>
    </p:spTree>
    <p:extLst>
      <p:ext uri="{BB962C8B-B14F-4D97-AF65-F5344CB8AC3E}">
        <p14:creationId xmlns:p14="http://schemas.microsoft.com/office/powerpoint/2010/main" val="1330622896"/>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Alignment is complex</a:t>
            </a:r>
            <a:endParaRPr lang="zh-CN" altLang="en-US" dirty="0"/>
          </a:p>
        </p:txBody>
      </p:sp>
      <p:sp>
        <p:nvSpPr>
          <p:cNvPr id="3" name="内容占位符 2"/>
          <p:cNvSpPr>
            <a:spLocks noGrp="1"/>
          </p:cNvSpPr>
          <p:nvPr>
            <p:ph idx="1"/>
          </p:nvPr>
        </p:nvSpPr>
        <p:spPr/>
        <p:txBody>
          <a:bodyPr/>
          <a:lstStyle/>
          <a:p>
            <a:r>
              <a:rPr lang="en-US" altLang="zh-CN" dirty="0"/>
              <a:t>Alignment can be </a:t>
            </a:r>
            <a:r>
              <a:rPr lang="en-US" altLang="zh-CN" dirty="0">
                <a:solidFill>
                  <a:srgbClr val="FF0000"/>
                </a:solidFill>
              </a:rPr>
              <a:t>many-to-one</a:t>
            </a:r>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8</a:t>
            </a:fld>
            <a:endParaRPr lang="en-US" altLang="zh-CN">
              <a:solidFill>
                <a:srgbClr val="000000"/>
              </a:solidFill>
            </a:endParaRPr>
          </a:p>
        </p:txBody>
      </p:sp>
      <p:pic>
        <p:nvPicPr>
          <p:cNvPr id="7" name="图片 6">
            <a:extLst>
              <a:ext uri="{FF2B5EF4-FFF2-40B4-BE49-F238E27FC236}">
                <a16:creationId xmlns:a16="http://schemas.microsoft.com/office/drawing/2014/main" id="{F18720BB-17EA-4787-A3D1-4DFB82325106}"/>
              </a:ext>
            </a:extLst>
          </p:cNvPr>
          <p:cNvPicPr>
            <a:picLocks noChangeAspect="1"/>
          </p:cNvPicPr>
          <p:nvPr/>
        </p:nvPicPr>
        <p:blipFill>
          <a:blip r:embed="rId3"/>
          <a:stretch>
            <a:fillRect/>
          </a:stretch>
        </p:blipFill>
        <p:spPr>
          <a:xfrm>
            <a:off x="1400175" y="1988840"/>
            <a:ext cx="6334125" cy="4248150"/>
          </a:xfrm>
          <a:prstGeom prst="rect">
            <a:avLst/>
          </a:prstGeom>
        </p:spPr>
      </p:pic>
    </p:spTree>
    <p:extLst>
      <p:ext uri="{BB962C8B-B14F-4D97-AF65-F5344CB8AC3E}">
        <p14:creationId xmlns:p14="http://schemas.microsoft.com/office/powerpoint/2010/main" val="1691620231"/>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Alignment is complex</a:t>
            </a:r>
            <a:endParaRPr lang="zh-CN" altLang="en-US" dirty="0"/>
          </a:p>
        </p:txBody>
      </p:sp>
      <p:sp>
        <p:nvSpPr>
          <p:cNvPr id="3" name="内容占位符 2"/>
          <p:cNvSpPr>
            <a:spLocks noGrp="1"/>
          </p:cNvSpPr>
          <p:nvPr>
            <p:ph idx="1"/>
          </p:nvPr>
        </p:nvSpPr>
        <p:spPr/>
        <p:txBody>
          <a:bodyPr/>
          <a:lstStyle/>
          <a:p>
            <a:r>
              <a:rPr lang="en-US" altLang="zh-TW" dirty="0"/>
              <a:t>Alignment can be </a:t>
            </a:r>
            <a:r>
              <a:rPr lang="en-US" altLang="zh-TW" dirty="0">
                <a:solidFill>
                  <a:srgbClr val="FF0000"/>
                </a:solidFill>
              </a:rPr>
              <a:t>many-to-many </a:t>
            </a:r>
            <a:r>
              <a:rPr lang="en-US" altLang="zh-TW" dirty="0"/>
              <a:t>(phrase-level)</a:t>
            </a:r>
          </a:p>
          <a:p>
            <a:endParaRPr lang="zh-TW" altLang="en-US" dirty="0"/>
          </a:p>
        </p:txBody>
      </p:sp>
      <p:sp>
        <p:nvSpPr>
          <p:cNvPr id="4" name="页脚占位符 3"/>
          <p:cNvSpPr>
            <a:spLocks noGrp="1"/>
          </p:cNvSpPr>
          <p:nvPr>
            <p:ph type="ftr" sz="quarter" idx="11"/>
          </p:nvPr>
        </p:nvSpPr>
        <p:spPr/>
        <p:txBody>
          <a:bodyPr/>
          <a:lstStyle/>
          <a:p>
            <a:pPr>
              <a:defRPr/>
            </a:pPr>
            <a:endParaRPr lang="en-US" altLang="zh-CN">
              <a:solidFill>
                <a:srgbClr val="000000"/>
              </a:solidFill>
            </a:endParaRPr>
          </a:p>
        </p:txBody>
      </p:sp>
      <p:sp>
        <p:nvSpPr>
          <p:cNvPr id="5" name="灯片编号占位符 4"/>
          <p:cNvSpPr>
            <a:spLocks noGrp="1"/>
          </p:cNvSpPr>
          <p:nvPr>
            <p:ph type="sldNum" sz="quarter" idx="12"/>
          </p:nvPr>
        </p:nvSpPr>
        <p:spPr/>
        <p:txBody>
          <a:bodyPr/>
          <a:lstStyle/>
          <a:p>
            <a:pPr>
              <a:defRPr/>
            </a:pPr>
            <a:fld id="{2DD9482A-3D2D-4244-B45B-4D0BCC81DD2A}" type="slidenum">
              <a:rPr lang="en-US" altLang="zh-CN" smtClean="0">
                <a:solidFill>
                  <a:srgbClr val="000000"/>
                </a:solidFill>
              </a:rPr>
              <a:pPr>
                <a:defRPr/>
              </a:pPr>
              <a:t>9</a:t>
            </a:fld>
            <a:endParaRPr lang="en-US" altLang="zh-CN">
              <a:solidFill>
                <a:srgbClr val="000000"/>
              </a:solidFill>
            </a:endParaRPr>
          </a:p>
        </p:txBody>
      </p:sp>
      <p:pic>
        <p:nvPicPr>
          <p:cNvPr id="6" name="图片 5">
            <a:extLst>
              <a:ext uri="{FF2B5EF4-FFF2-40B4-BE49-F238E27FC236}">
                <a16:creationId xmlns:a16="http://schemas.microsoft.com/office/drawing/2014/main" id="{BB1ECD7A-E585-4CBB-B909-5063BE7B5F79}"/>
              </a:ext>
            </a:extLst>
          </p:cNvPr>
          <p:cNvPicPr>
            <a:picLocks noChangeAspect="1"/>
          </p:cNvPicPr>
          <p:nvPr/>
        </p:nvPicPr>
        <p:blipFill>
          <a:blip r:embed="rId3"/>
          <a:stretch>
            <a:fillRect/>
          </a:stretch>
        </p:blipFill>
        <p:spPr>
          <a:xfrm>
            <a:off x="1414463" y="1988840"/>
            <a:ext cx="6305550" cy="4086225"/>
          </a:xfrm>
          <a:prstGeom prst="rect">
            <a:avLst/>
          </a:prstGeom>
        </p:spPr>
      </p:pic>
    </p:spTree>
    <p:extLst>
      <p:ext uri="{BB962C8B-B14F-4D97-AF65-F5344CB8AC3E}">
        <p14:creationId xmlns:p14="http://schemas.microsoft.com/office/powerpoint/2010/main" val="4147116061"/>
      </p:ext>
    </p:extLst>
  </p:cSld>
  <p:clrMapOvr>
    <a:masterClrMapping/>
  </p:clrMapOvr>
  <p:transition spd="slow"/>
</p:sld>
</file>

<file path=ppt/theme/theme1.xml><?xml version="1.0" encoding="utf-8"?>
<a:theme xmlns:a="http://schemas.openxmlformats.org/drawingml/2006/main" name="1_NSFC建设方案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研制报告Ver1.12">
      <a:majorFont>
        <a:latin typeface="Verdana"/>
        <a:ea typeface="黑体"/>
        <a:cs typeface=""/>
      </a:majorFont>
      <a:minorFont>
        <a:latin typeface="Verdana"/>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spDef>
    <a:lnDef>
      <a:spPr bwMode="auto">
        <a:xfrm>
          <a:off x="0" y="0"/>
          <a:ext cx="1" cy="1"/>
        </a:xfrm>
        <a:custGeom>
          <a:avLst/>
          <a:gdLst/>
          <a:ahLst/>
          <a:cxnLst/>
          <a:rect l="0" t="0" r="0" b="0"/>
          <a:pathLst/>
        </a:custGeom>
        <a:noFill/>
        <a:ln w="9525" cap="flat" cmpd="sng" algn="ctr">
          <a:solidFill>
            <a:schemeClr val="accent2"/>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342900" marR="0" indent="-342900" algn="ctr" defTabSz="914400" rtl="0" eaLnBrk="1" fontAlgn="base" latinLnBrk="0" hangingPunct="1">
          <a:lnSpc>
            <a:spcPct val="90000"/>
          </a:lnSpc>
          <a:spcBef>
            <a:spcPct val="20000"/>
          </a:spcBef>
          <a:spcAft>
            <a:spcPct val="0"/>
          </a:spcAft>
          <a:buClr>
            <a:schemeClr val="bg2"/>
          </a:buClr>
          <a:buSzPct val="75000"/>
          <a:buFont typeface="Wingdings" pitchFamily="2" charset="2"/>
          <a:buNone/>
          <a:tabLst/>
          <a:defRPr kumimoji="0" lang="zh-CN" altLang="en-US" sz="2000" b="0" i="0" u="none" strike="noStrike" cap="none" normalizeH="0" baseline="0" smtClean="0">
            <a:ln>
              <a:noFill/>
            </a:ln>
            <a:solidFill>
              <a:schemeClr val="tx1"/>
            </a:solidFill>
            <a:effectLst/>
            <a:latin typeface="黑体" pitchFamily="49" charset="-122"/>
            <a:ea typeface="黑体" pitchFamily="49" charset="-122"/>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vert="horz" wrap="square" lIns="91440" tIns="45720" rIns="91440" bIns="45720" numCol="1" anchor="t" anchorCtr="0" compatLnSpc="1">
        <a:prstTxWarp prst="textNoShape">
          <a:avLst/>
        </a:prstTxWarp>
        <a:normAutofit fontScale="85000" lnSpcReduction="10000"/>
      </a:bodyPr>
      <a:lstStyle>
        <a:defPPr>
          <a:defRPr sz="2400" dirty="0" smtClean="0">
            <a:solidFill>
              <a:sysClr val="windowText" lastClr="000000"/>
            </a:solidFill>
            <a:latin typeface="Times New Roman" pitchFamily="18" charset="0"/>
            <a:cs typeface="Times New Roman" pitchFamily="18" charset="0"/>
          </a:defRPr>
        </a:defPPr>
      </a:lstStyle>
    </a:txDef>
  </a:objectDefaults>
  <a:extraClrSchemeLst>
    <a:extraClrScheme>
      <a:clrScheme name="研制报告Ver1.12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研制报告Ver1.12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研制报告Ver1.12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研制报告Ver1.12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研制报告Ver1.12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研制报告Ver1.12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研制报告Ver1.12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研制报告Ver1.12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研制报告Ver1.12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9003</TotalTime>
  <Words>2119</Words>
  <Application>Microsoft Office PowerPoint</Application>
  <PresentationFormat>全屏显示(4:3)</PresentationFormat>
  <Paragraphs>286</Paragraphs>
  <Slides>44</Slides>
  <Notes>21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44</vt:i4>
      </vt:variant>
    </vt:vector>
  </HeadingPairs>
  <TitlesOfParts>
    <vt:vector size="58" baseType="lpstr">
      <vt:lpstr>-apple-system</vt:lpstr>
      <vt:lpstr>Malgun Gothic</vt:lpstr>
      <vt:lpstr>MS PGothic</vt:lpstr>
      <vt:lpstr>黑体</vt:lpstr>
      <vt:lpstr>宋体</vt:lpstr>
      <vt:lpstr>Arial</vt:lpstr>
      <vt:lpstr>Calibri</vt:lpstr>
      <vt:lpstr>Cambria Math</vt:lpstr>
      <vt:lpstr>Gill Sans MT</vt:lpstr>
      <vt:lpstr>Times New Roman</vt:lpstr>
      <vt:lpstr>Trebuchet MS</vt:lpstr>
      <vt:lpstr>Verdana</vt:lpstr>
      <vt:lpstr>Wingdings</vt:lpstr>
      <vt:lpstr>1_NSFC建设方案主题</vt:lpstr>
      <vt:lpstr>Neural Machine Translation</vt:lpstr>
      <vt:lpstr>Machine Translation</vt:lpstr>
      <vt:lpstr>Brief History of MT</vt:lpstr>
      <vt:lpstr>Brief History of MT</vt:lpstr>
      <vt:lpstr>SMT</vt:lpstr>
      <vt:lpstr>Learning alignment for SMT</vt:lpstr>
      <vt:lpstr>Alignment is complex</vt:lpstr>
      <vt:lpstr>Alignment is complex</vt:lpstr>
      <vt:lpstr>Alignment is complex</vt:lpstr>
      <vt:lpstr>From SMT to NMT</vt:lpstr>
      <vt:lpstr>Neural MT is mainstream already</vt:lpstr>
      <vt:lpstr>Neural MT</vt:lpstr>
      <vt:lpstr>Neural Recurrent Sequence Models</vt:lpstr>
      <vt:lpstr>Sequence to Sequence</vt:lpstr>
      <vt:lpstr>Sequence to Sequence in 1999...</vt:lpstr>
      <vt:lpstr>NMT</vt:lpstr>
      <vt:lpstr>Brief History of NMT</vt:lpstr>
      <vt:lpstr>V1: Encoder-decoder</vt:lpstr>
      <vt:lpstr>V2: Attention based encoder-decoder</vt:lpstr>
      <vt:lpstr>V3: Bi-directional encoder layer</vt:lpstr>
      <vt:lpstr>V4: "The deep is for deep learning"</vt:lpstr>
      <vt:lpstr>V5: Parallelization</vt:lpstr>
      <vt:lpstr>V6: Residuals are the new hotness</vt:lpstr>
      <vt:lpstr>Translation Quality</vt:lpstr>
      <vt:lpstr>Relative Error Reduction</vt:lpstr>
      <vt:lpstr>Recent Advances of NMT</vt:lpstr>
      <vt:lpstr>PowerPoint 演示文稿</vt:lpstr>
      <vt:lpstr>Multilingual Model</vt:lpstr>
      <vt:lpstr>Multilingual Model</vt:lpstr>
      <vt:lpstr>Visualization</vt:lpstr>
      <vt:lpstr>Source Language Code-Switching</vt:lpstr>
      <vt:lpstr>Weighted Target Language Selection</vt:lpstr>
      <vt:lpstr>Big Picture</vt:lpstr>
      <vt:lpstr>Unsupervised MT</vt:lpstr>
      <vt:lpstr>Unsupervised MT</vt:lpstr>
      <vt:lpstr>Unsupervised MT</vt:lpstr>
      <vt:lpstr>Dual Learning</vt:lpstr>
      <vt:lpstr>Dual Machine Translation as Example</vt:lpstr>
      <vt:lpstr>Dual AI tasks</vt:lpstr>
      <vt:lpstr>“Dual” Supervised Learning</vt:lpstr>
      <vt:lpstr>“Dual” Inference</vt:lpstr>
      <vt:lpstr>Dual Learning Papers</vt:lpstr>
      <vt:lpstr>Neural Machine Translation, Tomorrow</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环境/场景适应的跨媒体综合推理 指南方向：智能自主运动体</dc:title>
  <dc:creator>dell</dc:creator>
  <cp:lastModifiedBy>Siliang Tang</cp:lastModifiedBy>
  <cp:revision>889</cp:revision>
  <dcterms:created xsi:type="dcterms:W3CDTF">2017-11-09T01:05:16Z</dcterms:created>
  <dcterms:modified xsi:type="dcterms:W3CDTF">2023-04-04T04:04:30Z</dcterms:modified>
</cp:coreProperties>
</file>